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77" r:id="rId10"/>
    <p:sldId id="265" r:id="rId11"/>
    <p:sldId id="266" r:id="rId12"/>
    <p:sldId id="267" r:id="rId13"/>
    <p:sldId id="268" r:id="rId14"/>
    <p:sldId id="269" r:id="rId15"/>
    <p:sldId id="270" r:id="rId16"/>
    <p:sldId id="271"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6" r:id="rId30"/>
    <p:sldId id="287" r:id="rId31"/>
    <p:sldId id="288"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26.02.2018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26.02.2018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26.02.2018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26.02.2018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26.02.2018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26.02.2018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5000" r="-25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26.02.2018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297634"/>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8000" b="1" dirty="0" smtClean="0">
                <a:ln/>
                <a:solidFill>
                  <a:schemeClr val="accent3"/>
                </a:solidFill>
              </a:rPr>
              <a:t>ATIK YÖNETİMİ VE   GERİ DÖNÜŞÜM</a:t>
            </a:r>
            <a:endParaRPr lang="tr-TR" sz="8000" b="1" dirty="0">
              <a:ln/>
              <a:solidFill>
                <a:schemeClr val="accent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5 Resim" descr="çöp3.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Geri Dönüşüm Nedir?</a:t>
            </a:r>
            <a:endParaRPr lang="tr-TR" b="1" dirty="0">
              <a:ln/>
              <a:solidFill>
                <a:schemeClr val="accent3"/>
              </a:solidFill>
            </a:endParaRPr>
          </a:p>
        </p:txBody>
      </p:sp>
      <p:sp>
        <p:nvSpPr>
          <p:cNvPr id="4" name="3 Metin kutusu"/>
          <p:cNvSpPr txBox="1"/>
          <p:nvPr/>
        </p:nvSpPr>
        <p:spPr>
          <a:xfrm>
            <a:off x="571472" y="1357298"/>
            <a:ext cx="8215370" cy="2554545"/>
          </a:xfrm>
          <a:prstGeom prst="rect">
            <a:avLst/>
          </a:prstGeom>
          <a:noFill/>
        </p:spPr>
        <p:txBody>
          <a:bodyPr wrap="square" rtlCol="0">
            <a:spAutoFit/>
          </a:bodyPr>
          <a:lstStyle/>
          <a:p>
            <a:r>
              <a:rPr lang="tr-TR" sz="3200" dirty="0" smtClean="0"/>
              <a:t>Yeniden değerlendirilme imkanı olan atıkların çeşitli fiziksel ve/veya kimyasal işlemlerden geçirilerek ikincil hammaddeye dönüştürülerek tekrar üretim sürecine dahil edilmesine geri dönüşüm denir. </a:t>
            </a:r>
            <a:endParaRPr lang="tr-TR"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Geri Dönüştürülebilen Ürünler </a:t>
            </a:r>
            <a:endParaRPr lang="tr-TR" b="1" dirty="0">
              <a:ln/>
              <a:solidFill>
                <a:schemeClr val="accent3"/>
              </a:solidFill>
            </a:endParaRPr>
          </a:p>
        </p:txBody>
      </p:sp>
      <p:sp>
        <p:nvSpPr>
          <p:cNvPr id="7" name="6 Metin kutusu"/>
          <p:cNvSpPr txBox="1"/>
          <p:nvPr/>
        </p:nvSpPr>
        <p:spPr>
          <a:xfrm>
            <a:off x="575472" y="1274287"/>
            <a:ext cx="8072494" cy="5539978"/>
          </a:xfrm>
          <a:prstGeom prst="rect">
            <a:avLst/>
          </a:prstGeom>
          <a:noFill/>
        </p:spPr>
        <p:txBody>
          <a:bodyPr wrap="square" rtlCol="0">
            <a:spAutoFit/>
          </a:bodyPr>
          <a:lstStyle/>
          <a:p>
            <a:pPr>
              <a:buFont typeface="Wingdings" pitchFamily="2" charset="2"/>
              <a:buChar char="Ø"/>
            </a:pPr>
            <a:r>
              <a:rPr lang="tr-TR" sz="2800" dirty="0" smtClean="0"/>
              <a:t>Demir</a:t>
            </a:r>
          </a:p>
          <a:p>
            <a:pPr>
              <a:buFont typeface="Wingdings" pitchFamily="2" charset="2"/>
              <a:buChar char="Ø"/>
            </a:pPr>
            <a:r>
              <a:rPr lang="tr-TR" sz="2800" dirty="0" smtClean="0"/>
              <a:t>Çelik </a:t>
            </a:r>
          </a:p>
          <a:p>
            <a:pPr>
              <a:buFont typeface="Wingdings" pitchFamily="2" charset="2"/>
              <a:buChar char="Ø"/>
            </a:pPr>
            <a:r>
              <a:rPr lang="tr-TR" sz="2800" dirty="0" smtClean="0"/>
              <a:t>Bakır</a:t>
            </a:r>
          </a:p>
          <a:p>
            <a:pPr>
              <a:buFont typeface="Wingdings" pitchFamily="2" charset="2"/>
              <a:buChar char="Ø"/>
            </a:pPr>
            <a:r>
              <a:rPr lang="tr-TR" sz="2800" dirty="0" smtClean="0"/>
              <a:t>Alüminyum</a:t>
            </a:r>
          </a:p>
          <a:p>
            <a:pPr>
              <a:buFont typeface="Wingdings" pitchFamily="2" charset="2"/>
              <a:buChar char="Ø"/>
            </a:pPr>
            <a:r>
              <a:rPr lang="tr-TR" sz="2800" dirty="0" smtClean="0"/>
              <a:t>Piller</a:t>
            </a:r>
          </a:p>
          <a:p>
            <a:pPr>
              <a:buFont typeface="Wingdings" pitchFamily="2" charset="2"/>
              <a:buChar char="Ø"/>
            </a:pPr>
            <a:r>
              <a:rPr lang="tr-TR" sz="2800" dirty="0" smtClean="0"/>
              <a:t>Kağıt</a:t>
            </a:r>
          </a:p>
          <a:p>
            <a:pPr>
              <a:buFont typeface="Wingdings" pitchFamily="2" charset="2"/>
              <a:buChar char="Ø"/>
            </a:pPr>
            <a:r>
              <a:rPr lang="tr-TR" sz="2800" dirty="0" smtClean="0"/>
              <a:t>Plastik</a:t>
            </a:r>
          </a:p>
          <a:p>
            <a:pPr>
              <a:buFont typeface="Wingdings" pitchFamily="2" charset="2"/>
              <a:buChar char="Ø"/>
            </a:pPr>
            <a:r>
              <a:rPr lang="tr-TR" sz="2800" dirty="0" smtClean="0"/>
              <a:t>Cam</a:t>
            </a:r>
          </a:p>
          <a:p>
            <a:pPr>
              <a:buFont typeface="Wingdings" pitchFamily="2" charset="2"/>
              <a:buChar char="Ø"/>
            </a:pPr>
            <a:r>
              <a:rPr lang="tr-TR" sz="2800" dirty="0" smtClean="0"/>
              <a:t>Motor yağları</a:t>
            </a:r>
          </a:p>
          <a:p>
            <a:pPr>
              <a:buFont typeface="Wingdings" pitchFamily="2" charset="2"/>
              <a:buChar char="Ø"/>
            </a:pPr>
            <a:r>
              <a:rPr lang="tr-TR" sz="2800" dirty="0" smtClean="0"/>
              <a:t>Atık yağlar</a:t>
            </a:r>
          </a:p>
          <a:p>
            <a:pPr>
              <a:buFont typeface="Wingdings" pitchFamily="2" charset="2"/>
              <a:buChar char="Ø"/>
            </a:pPr>
            <a:r>
              <a:rPr lang="tr-TR" sz="2800" dirty="0" smtClean="0"/>
              <a:t>Akümülatörler</a:t>
            </a:r>
          </a:p>
          <a:p>
            <a:pPr>
              <a:buFont typeface="Wingdings" pitchFamily="2" charset="2"/>
              <a:buChar char="Ø"/>
            </a:pPr>
            <a:r>
              <a:rPr lang="tr-TR" sz="2800" dirty="0" smtClean="0"/>
              <a:t>Araç lastikleri</a:t>
            </a:r>
          </a:p>
          <a:p>
            <a:pPr>
              <a:buFont typeface="Wingdings" pitchFamily="2" charset="2"/>
              <a:buChar char="Ø"/>
            </a:pP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3600" b="1" dirty="0" smtClean="0">
                <a:ln/>
                <a:solidFill>
                  <a:schemeClr val="accent3"/>
                </a:solidFill>
              </a:rPr>
              <a:t>Geri Dönüşüm Sistemlerinin Basamakları</a:t>
            </a:r>
            <a:endParaRPr lang="tr-TR" sz="3600" b="1" dirty="0">
              <a:ln/>
              <a:solidFill>
                <a:schemeClr val="accent3"/>
              </a:solidFill>
            </a:endParaRPr>
          </a:p>
        </p:txBody>
      </p:sp>
      <p:sp>
        <p:nvSpPr>
          <p:cNvPr id="5" name="4 Metin kutusu"/>
          <p:cNvSpPr txBox="1"/>
          <p:nvPr/>
        </p:nvSpPr>
        <p:spPr>
          <a:xfrm>
            <a:off x="714348" y="1285860"/>
            <a:ext cx="7786742" cy="369332"/>
          </a:xfrm>
          <a:prstGeom prst="rect">
            <a:avLst/>
          </a:prstGeom>
          <a:noFill/>
        </p:spPr>
        <p:txBody>
          <a:bodyPr wrap="square" rtlCol="0">
            <a:spAutoFit/>
          </a:bodyPr>
          <a:lstStyle/>
          <a:p>
            <a:endParaRPr lang="tr-TR"/>
          </a:p>
        </p:txBody>
      </p:sp>
      <p:sp>
        <p:nvSpPr>
          <p:cNvPr id="6" name="5 Metin kutusu"/>
          <p:cNvSpPr txBox="1"/>
          <p:nvPr/>
        </p:nvSpPr>
        <p:spPr>
          <a:xfrm>
            <a:off x="571472" y="1214422"/>
            <a:ext cx="8072494" cy="4708981"/>
          </a:xfrm>
          <a:prstGeom prst="rect">
            <a:avLst/>
          </a:prstGeom>
          <a:noFill/>
        </p:spPr>
        <p:txBody>
          <a:bodyPr wrap="square" rtlCol="0">
            <a:spAutoFit/>
          </a:bodyPr>
          <a:lstStyle/>
          <a:p>
            <a:r>
              <a:rPr lang="tr-TR" sz="2000" b="1" dirty="0" smtClean="0"/>
              <a:t>1.Kaynakta ayrı toplanması;</a:t>
            </a:r>
            <a:r>
              <a:rPr lang="tr-TR" sz="2000" dirty="0" smtClean="0"/>
              <a:t> Değerlendirilebilir nitelikli atıkların oluştukları kaynakta çöple karışmadan ve kirlenmesine izin verilmeden ayırarak toplanması.</a:t>
            </a:r>
          </a:p>
          <a:p>
            <a:r>
              <a:rPr lang="tr-TR" sz="2000" dirty="0" smtClean="0"/>
              <a:t> </a:t>
            </a:r>
            <a:endParaRPr lang="tr-TR" sz="2000" b="1" dirty="0" smtClean="0"/>
          </a:p>
          <a:p>
            <a:r>
              <a:rPr lang="tr-TR" sz="2000" b="1" dirty="0" smtClean="0"/>
              <a:t>2.Sınıflama;</a:t>
            </a:r>
            <a:r>
              <a:rPr lang="tr-TR" sz="2000" dirty="0" smtClean="0"/>
              <a:t> Bu işlem kaynağında ayrı toplanan malzemelerin cam, metal plastik ve kağıt bazında sınıflara ayrılmasını sağlayacaktır. Kaynağında sınıflara ayrılması zaman, nakliye ve işçilikten tasarruf yapılmasını sağlayacaktır. </a:t>
            </a:r>
          </a:p>
          <a:p>
            <a:endParaRPr lang="tr-TR" sz="2000" dirty="0" smtClean="0"/>
          </a:p>
          <a:p>
            <a:r>
              <a:rPr lang="tr-TR" sz="2000" b="1" dirty="0" smtClean="0"/>
              <a:t>3.Değerlendirme;</a:t>
            </a:r>
            <a:r>
              <a:rPr lang="tr-TR" sz="2000" dirty="0" smtClean="0"/>
              <a:t> Temiz ayrılmış kullanılmış malzemelerin ekonomiğe geri dönüşüm işlemidir. Bu işlemde malzeme kimyasal ve fiziksel olarak değişime uğrayarak yeni bir malzeme olarak ekonomiye geri döner.</a:t>
            </a:r>
          </a:p>
          <a:p>
            <a:r>
              <a:rPr lang="tr-TR" sz="2000" dirty="0" smtClean="0"/>
              <a:t> </a:t>
            </a:r>
            <a:endParaRPr lang="tr-TR" sz="2000" b="1" dirty="0" smtClean="0"/>
          </a:p>
          <a:p>
            <a:r>
              <a:rPr lang="tr-TR" sz="2000" b="1" dirty="0" smtClean="0"/>
              <a:t>4.Yeni ürünü ekonomiye kazandırma;</a:t>
            </a:r>
            <a:r>
              <a:rPr lang="tr-TR" sz="2000" dirty="0" smtClean="0"/>
              <a:t> Geri dönüştürülen ürünün yeniden kullanıma sunulmasıdır.</a:t>
            </a:r>
            <a:endParaRPr lang="tr-TR"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3 Resim" descr="C:\Users\ACER\Desktop\DERGİ\ÇEVSAN İŞ AKIŞ ŞEMASI\2-KAYNAĞINDA BİRİKTİRME.jpg"/>
          <p:cNvPicPr/>
          <p:nvPr/>
        </p:nvPicPr>
        <p:blipFill>
          <a:blip r:embed="rId2" cstate="print"/>
          <a:srcRect/>
          <a:stretch>
            <a:fillRect/>
          </a:stretch>
        </p:blipFill>
        <p:spPr bwMode="auto">
          <a:xfrm>
            <a:off x="285720" y="214290"/>
            <a:ext cx="2105025" cy="29635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Sağ Ok"/>
          <p:cNvSpPr/>
          <p:nvPr/>
        </p:nvSpPr>
        <p:spPr>
          <a:xfrm>
            <a:off x="3071802" y="1357298"/>
            <a:ext cx="71438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Aşağı Ok"/>
          <p:cNvSpPr/>
          <p:nvPr/>
        </p:nvSpPr>
        <p:spPr>
          <a:xfrm>
            <a:off x="6500826" y="3214686"/>
            <a:ext cx="357190" cy="714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7 Resim" descr="C:\Users\ACER\Desktop\DERGİ\ÇEVSAN İŞ AKIŞ ŞEMASI\7-ATIĞIN TESİSİMİZE BOŞALTIMI.JPG"/>
          <p:cNvPicPr/>
          <p:nvPr/>
        </p:nvPicPr>
        <p:blipFill>
          <a:blip r:embed="rId3" cstate="print"/>
          <a:srcRect/>
          <a:stretch>
            <a:fillRect/>
          </a:stretch>
        </p:blipFill>
        <p:spPr bwMode="auto">
          <a:xfrm>
            <a:off x="4500562" y="428604"/>
            <a:ext cx="3959860" cy="25723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8 Resim" descr="C:\Users\ACER\Desktop\DERGİ\ÇEVSAN İŞ AKIŞ ŞEMASI\9-ATIĞIN TÜRLERİNE GÖRE AYRIŞTIRILMASI.JPG"/>
          <p:cNvPicPr/>
          <p:nvPr/>
        </p:nvPicPr>
        <p:blipFill>
          <a:blip r:embed="rId4" cstate="print"/>
          <a:srcRect/>
          <a:stretch>
            <a:fillRect/>
          </a:stretch>
        </p:blipFill>
        <p:spPr bwMode="auto">
          <a:xfrm>
            <a:off x="4643438" y="4000504"/>
            <a:ext cx="3959860" cy="2638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12 Resim" descr="33.jpg"/>
          <p:cNvPicPr/>
          <p:nvPr/>
        </p:nvPicPr>
        <p:blipFill>
          <a:blip r:embed="rId5"/>
          <a:stretch>
            <a:fillRect/>
          </a:stretch>
        </p:blipFill>
        <p:spPr>
          <a:xfrm>
            <a:off x="214282" y="4000504"/>
            <a:ext cx="3429024" cy="25717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10 Sol Ok"/>
          <p:cNvSpPr/>
          <p:nvPr/>
        </p:nvSpPr>
        <p:spPr>
          <a:xfrm>
            <a:off x="3786182" y="5143512"/>
            <a:ext cx="642942" cy="35719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Geri Dönüşüm Neden Önemlidir?</a:t>
            </a:r>
            <a:endParaRPr lang="tr-TR" b="1" dirty="0">
              <a:ln/>
              <a:solidFill>
                <a:schemeClr val="accent3"/>
              </a:solidFill>
            </a:endParaRPr>
          </a:p>
        </p:txBody>
      </p:sp>
      <p:sp>
        <p:nvSpPr>
          <p:cNvPr id="4" name="3 Metin kutusu"/>
          <p:cNvSpPr txBox="1"/>
          <p:nvPr/>
        </p:nvSpPr>
        <p:spPr>
          <a:xfrm>
            <a:off x="571472" y="1285860"/>
            <a:ext cx="8072494" cy="4031873"/>
          </a:xfrm>
          <a:prstGeom prst="rect">
            <a:avLst/>
          </a:prstGeom>
          <a:noFill/>
        </p:spPr>
        <p:txBody>
          <a:bodyPr wrap="square" rtlCol="0">
            <a:spAutoFit/>
          </a:bodyPr>
          <a:lstStyle/>
          <a:p>
            <a:r>
              <a:rPr lang="tr-TR" sz="3200" i="1" dirty="0" smtClean="0"/>
              <a:t>1.Doğal Kaynaklarımız Korunur;</a:t>
            </a:r>
          </a:p>
          <a:p>
            <a:endParaRPr lang="tr-TR" sz="3200" i="1" dirty="0" smtClean="0"/>
          </a:p>
          <a:p>
            <a:r>
              <a:rPr lang="tr-TR" sz="3200" i="1" dirty="0" smtClean="0"/>
              <a:t>2.Enerji Tasarrufu Sağlanır;</a:t>
            </a:r>
          </a:p>
          <a:p>
            <a:endParaRPr lang="tr-TR" sz="3200" i="1" dirty="0" smtClean="0"/>
          </a:p>
          <a:p>
            <a:r>
              <a:rPr lang="tr-TR" sz="3200" i="1" dirty="0" smtClean="0"/>
              <a:t>3.Atık Miktarı Azalır;</a:t>
            </a:r>
          </a:p>
          <a:p>
            <a:endParaRPr lang="tr-TR" sz="3200" i="1" dirty="0" smtClean="0"/>
          </a:p>
          <a:p>
            <a:r>
              <a:rPr lang="tr-TR" sz="3200" i="1" dirty="0" smtClean="0"/>
              <a:t>4.Ekonomiye katkı sağlanır.</a:t>
            </a:r>
          </a:p>
          <a:p>
            <a:r>
              <a:rPr lang="tr-TR" sz="3200" dirty="0" smtClean="0"/>
              <a:t> </a:t>
            </a:r>
            <a:endParaRPr lang="tr-TR"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69072"/>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5400" b="1" dirty="0" smtClean="0">
                <a:ln/>
                <a:solidFill>
                  <a:schemeClr val="accent3"/>
                </a:solidFill>
              </a:rPr>
              <a:t>Ambalaj Atıkları Nedir?</a:t>
            </a:r>
            <a:endParaRPr lang="tr-TR" sz="5400" b="1" dirty="0">
              <a:ln/>
              <a:solidFill>
                <a:schemeClr val="accent3"/>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642966"/>
            <a:ext cx="8229600" cy="4929222"/>
          </a:xfrm>
        </p:spPr>
        <p:txBody>
          <a:bodyPr>
            <a:noAutofit/>
          </a:bodyPr>
          <a:lstStyle/>
          <a:p>
            <a:pPr algn="l"/>
            <a:r>
              <a:rPr lang="tr-TR" sz="2400" b="1" dirty="0" smtClean="0"/>
              <a:t>Peki nedir bu Ambalaj diye sorduğumuzda ; </a:t>
            </a:r>
            <a:r>
              <a:rPr lang="tr-TR" sz="2400" dirty="0" smtClean="0"/>
              <a:t/>
            </a:r>
            <a:br>
              <a:rPr lang="tr-TR" sz="2400" dirty="0" smtClean="0"/>
            </a:br>
            <a:r>
              <a:rPr lang="tr-TR" sz="2400" b="1" dirty="0" smtClean="0"/>
              <a:t>Ambalaj :</a:t>
            </a:r>
            <a:r>
              <a:rPr lang="tr-TR" sz="2400" dirty="0" smtClean="0"/>
              <a:t> Bir ürünün, tüketiciye veya kullanıcıya ulaştırılması aşamasında, depolama, taşıma, koruma, saklama, satışa sunum, tanıtım ve reklam gibi pazarlama işlemlerini kolaylaştıran,herhangi bir malzemeden yapılmış tüm ürünlerdir.</a:t>
            </a:r>
            <a:br>
              <a:rPr lang="tr-TR" sz="2400" dirty="0" smtClean="0"/>
            </a:br>
            <a:r>
              <a:rPr lang="tr-TR" sz="2400" dirty="0" smtClean="0"/>
              <a:t/>
            </a:r>
            <a:br>
              <a:rPr lang="tr-TR" sz="2400" dirty="0" smtClean="0"/>
            </a:br>
            <a:endParaRPr lang="tr-TR" sz="2400" dirty="0"/>
          </a:p>
        </p:txBody>
      </p:sp>
      <p:pic>
        <p:nvPicPr>
          <p:cNvPr id="4" name="3 Resim" descr="ambalajjj.jpg"/>
          <p:cNvPicPr>
            <a:picLocks noChangeAspect="1"/>
          </p:cNvPicPr>
          <p:nvPr/>
        </p:nvPicPr>
        <p:blipFill>
          <a:blip r:embed="rId2"/>
          <a:stretch>
            <a:fillRect/>
          </a:stretch>
        </p:blipFill>
        <p:spPr>
          <a:xfrm>
            <a:off x="0" y="2621088"/>
            <a:ext cx="9144000" cy="423691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500034" y="428604"/>
            <a:ext cx="8286808" cy="4801314"/>
          </a:xfrm>
          <a:prstGeom prst="rect">
            <a:avLst/>
          </a:prstGeom>
          <a:noFill/>
        </p:spPr>
        <p:txBody>
          <a:bodyPr wrap="square" rtlCol="0">
            <a:spAutoFit/>
          </a:bodyPr>
          <a:lstStyle/>
          <a:p>
            <a:r>
              <a:rPr lang="tr-TR" sz="2400" b="1" dirty="0" smtClean="0"/>
              <a:t>Yönetmelik Kimleri İlgilendiriyor ; </a:t>
            </a:r>
            <a:br>
              <a:rPr lang="tr-TR" sz="2400" b="1" dirty="0" smtClean="0"/>
            </a:br>
            <a:r>
              <a:rPr lang="tr-TR" sz="2400" dirty="0" smtClean="0"/>
              <a:t>Bu yönetmelik plastik, kağıt, karton, metal, cam,ahşap ve tekstil üreticilerini, bu malzemelerden yapılmış her türlü ambalaj malzemesini kullanarak ürününü piyasaya süren tüm üreticileri,bu ambalajlı ürünleri satan satış noktalarını ve tüketicileri(tüm halkımızı) ilgilendiriyor.Atıkların dev çöp yığını haline gelmemeleri ve ekonomiye yeniden kazandırılması en büyük hedef olarak gözükmektedir.  </a:t>
            </a:r>
            <a:br>
              <a:rPr lang="tr-TR" sz="2400" dirty="0" smtClean="0"/>
            </a:br>
            <a:r>
              <a:rPr lang="tr-TR" sz="2400" dirty="0" smtClean="0"/>
              <a:t>AB’ye uyum yasaları çerçevesinde çıkan Ambalaj Atıkları Yönetmeliği’ne göre, artık organik maddelerle cam, metal, plastik, kağıt gibi geri dönüşüm malzemelerini ayrı ayrı toplamak gerekiyor</a:t>
            </a:r>
            <a:r>
              <a:rPr lang="tr-TR" dirty="0" smtClean="0"/>
              <a:t/>
            </a:r>
            <a:br>
              <a:rPr lang="tr-TR" dirty="0" smtClean="0"/>
            </a:br>
            <a:r>
              <a:rPr lang="tr-TR" dirty="0" smtClean="0"/>
              <a:t> </a:t>
            </a:r>
            <a:endParaRPr lang="tr-T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
            </a:r>
            <a:br>
              <a:rPr lang="tr-TR" b="1" dirty="0" smtClean="0">
                <a:ln/>
                <a:solidFill>
                  <a:schemeClr val="accent3"/>
                </a:solidFill>
              </a:rPr>
            </a:br>
            <a:r>
              <a:rPr lang="tr-TR" b="1" dirty="0" smtClean="0">
                <a:ln/>
                <a:solidFill>
                  <a:schemeClr val="accent3"/>
                </a:solidFill>
              </a:rPr>
              <a:t/>
            </a:r>
            <a:br>
              <a:rPr lang="tr-TR" b="1" dirty="0" smtClean="0">
                <a:ln/>
                <a:solidFill>
                  <a:schemeClr val="accent3"/>
                </a:solidFill>
              </a:rPr>
            </a:br>
            <a:r>
              <a:rPr lang="tr-TR" b="1" dirty="0" smtClean="0">
                <a:ln/>
                <a:solidFill>
                  <a:schemeClr val="accent3"/>
                </a:solidFill>
              </a:rPr>
              <a:t>Geri Kazanılabilen Ambalaj Atıkları </a:t>
            </a:r>
            <a:br>
              <a:rPr lang="tr-TR" b="1" dirty="0" smtClean="0">
                <a:ln/>
                <a:solidFill>
                  <a:schemeClr val="accent3"/>
                </a:solidFill>
              </a:rPr>
            </a:br>
            <a:r>
              <a:rPr lang="tr-TR" b="1" dirty="0" smtClean="0">
                <a:ln/>
                <a:solidFill>
                  <a:schemeClr val="accent3"/>
                </a:solidFill>
              </a:rPr>
              <a:t> </a:t>
            </a:r>
            <a:br>
              <a:rPr lang="tr-TR" b="1" dirty="0" smtClean="0">
                <a:ln/>
                <a:solidFill>
                  <a:schemeClr val="accent3"/>
                </a:solidFill>
              </a:rPr>
            </a:br>
            <a:endParaRPr lang="tr-TR" b="1" dirty="0">
              <a:ln/>
              <a:solidFill>
                <a:schemeClr val="accent3"/>
              </a:solidFill>
            </a:endParaRPr>
          </a:p>
        </p:txBody>
      </p:sp>
      <p:sp>
        <p:nvSpPr>
          <p:cNvPr id="4" name="3 Metin kutusu"/>
          <p:cNvSpPr txBox="1"/>
          <p:nvPr/>
        </p:nvSpPr>
        <p:spPr>
          <a:xfrm>
            <a:off x="928662" y="1142984"/>
            <a:ext cx="7286676" cy="4401205"/>
          </a:xfrm>
          <a:prstGeom prst="rect">
            <a:avLst/>
          </a:prstGeom>
          <a:noFill/>
        </p:spPr>
        <p:txBody>
          <a:bodyPr wrap="square" rtlCol="0">
            <a:spAutoFit/>
          </a:bodyPr>
          <a:lstStyle/>
          <a:p>
            <a:pPr>
              <a:buFont typeface="Arial" pitchFamily="34" charset="0"/>
              <a:buChar char="•"/>
            </a:pPr>
            <a:r>
              <a:rPr lang="tr-TR" sz="2800" dirty="0" smtClean="0"/>
              <a:t>Gazete, Dergi ve Mecmualar </a:t>
            </a:r>
          </a:p>
          <a:p>
            <a:pPr>
              <a:buFont typeface="Arial" pitchFamily="34" charset="0"/>
              <a:buChar char="•"/>
            </a:pPr>
            <a:r>
              <a:rPr lang="tr-TR" sz="2800" dirty="0" smtClean="0"/>
              <a:t>Defterler, Kitaplar</a:t>
            </a:r>
          </a:p>
          <a:p>
            <a:pPr>
              <a:buFont typeface="Arial" pitchFamily="34" charset="0"/>
              <a:buChar char="•"/>
            </a:pPr>
            <a:r>
              <a:rPr lang="tr-TR" sz="2800" dirty="0" smtClean="0"/>
              <a:t>Kataloglar </a:t>
            </a:r>
          </a:p>
          <a:p>
            <a:pPr>
              <a:buFont typeface="Arial" pitchFamily="34" charset="0"/>
              <a:buChar char="•"/>
            </a:pPr>
            <a:r>
              <a:rPr lang="tr-TR" sz="2800" dirty="0" smtClean="0"/>
              <a:t>Prospektüsler</a:t>
            </a:r>
          </a:p>
          <a:p>
            <a:pPr>
              <a:buFont typeface="Arial" pitchFamily="34" charset="0"/>
              <a:buChar char="•"/>
            </a:pPr>
            <a:r>
              <a:rPr lang="tr-TR" sz="2800" dirty="0" smtClean="0"/>
              <a:t>Kartonlar, Formlar </a:t>
            </a:r>
          </a:p>
          <a:p>
            <a:pPr>
              <a:buFont typeface="Arial" pitchFamily="34" charset="0"/>
              <a:buChar char="•"/>
            </a:pPr>
            <a:r>
              <a:rPr lang="tr-TR" sz="2800" dirty="0" smtClean="0"/>
              <a:t>Bilgisayar Kağıtları</a:t>
            </a:r>
          </a:p>
          <a:p>
            <a:pPr>
              <a:buFont typeface="Arial" pitchFamily="34" charset="0"/>
              <a:buChar char="•"/>
            </a:pPr>
            <a:r>
              <a:rPr lang="tr-TR" sz="2800" dirty="0" smtClean="0"/>
              <a:t>Plastik İçermeyen Bisküvi, Sakız vb. Kağıtları </a:t>
            </a:r>
          </a:p>
          <a:p>
            <a:pPr>
              <a:buFont typeface="Arial" pitchFamily="34" charset="0"/>
              <a:buChar char="•"/>
            </a:pPr>
            <a:r>
              <a:rPr lang="tr-TR" sz="2800" dirty="0" smtClean="0"/>
              <a:t>Not Kağıtları </a:t>
            </a:r>
          </a:p>
          <a:p>
            <a:pPr>
              <a:buFont typeface="Arial" pitchFamily="34" charset="0"/>
              <a:buChar char="•"/>
            </a:pPr>
            <a:r>
              <a:rPr lang="tr-TR" sz="2800" dirty="0" smtClean="0"/>
              <a:t>Kağıt Torbalar  </a:t>
            </a:r>
          </a:p>
          <a:p>
            <a:pPr>
              <a:buFont typeface="Arial" pitchFamily="34" charset="0"/>
              <a:buChar char="•"/>
            </a:pPr>
            <a:r>
              <a:rPr lang="tr-TR" sz="2800" dirty="0" smtClean="0"/>
              <a:t>PET, PE, PS, PP, PVC Şişeler</a:t>
            </a:r>
            <a:endParaRPr lang="tr-TR"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Atık Yönetimi nedir?</a:t>
            </a:r>
            <a:endParaRPr lang="tr-TR" b="1" dirty="0">
              <a:ln/>
              <a:solidFill>
                <a:schemeClr val="accent3"/>
              </a:solidFill>
            </a:endParaRPr>
          </a:p>
        </p:txBody>
      </p:sp>
      <p:sp>
        <p:nvSpPr>
          <p:cNvPr id="5" name="4 Metin kutusu"/>
          <p:cNvSpPr txBox="1"/>
          <p:nvPr/>
        </p:nvSpPr>
        <p:spPr>
          <a:xfrm>
            <a:off x="571472" y="1643050"/>
            <a:ext cx="8358246" cy="3539430"/>
          </a:xfrm>
          <a:prstGeom prst="rect">
            <a:avLst/>
          </a:prstGeom>
          <a:noFill/>
        </p:spPr>
        <p:txBody>
          <a:bodyPr wrap="square" rtlCol="0">
            <a:spAutoFit/>
          </a:bodyPr>
          <a:lstStyle/>
          <a:p>
            <a:r>
              <a:rPr lang="tr-TR" sz="2800" dirty="0" smtClean="0"/>
              <a:t>Atığın;</a:t>
            </a:r>
          </a:p>
          <a:p>
            <a:r>
              <a:rPr lang="tr-TR" sz="2800" dirty="0" smtClean="0"/>
              <a:t>• toplanması,</a:t>
            </a:r>
          </a:p>
          <a:p>
            <a:r>
              <a:rPr lang="tr-TR" sz="2800" dirty="0" smtClean="0"/>
              <a:t>• taşınması,</a:t>
            </a:r>
          </a:p>
          <a:p>
            <a:r>
              <a:rPr lang="tr-TR" sz="2800" dirty="0" smtClean="0"/>
              <a:t>• geri kazanılması,</a:t>
            </a:r>
          </a:p>
          <a:p>
            <a:r>
              <a:rPr lang="tr-TR" sz="2800" dirty="0" smtClean="0"/>
              <a:t>• bertaraf edilmesi,</a:t>
            </a:r>
          </a:p>
          <a:p>
            <a:r>
              <a:rPr lang="tr-TR" sz="2800" dirty="0" smtClean="0"/>
              <a:t>• bertaraf sahalarının kapatılma sonrası bakımı ve bu tür</a:t>
            </a:r>
          </a:p>
          <a:p>
            <a:r>
              <a:rPr lang="tr-TR" sz="2800" dirty="0" smtClean="0"/>
              <a:t>faaliyetlerin gözetim, denetim ve izlenmesi işlemlerini</a:t>
            </a:r>
          </a:p>
          <a:p>
            <a:r>
              <a:rPr lang="tr-TR" sz="2800" dirty="0" smtClean="0"/>
              <a:t>kapsayan bir faaliyetler bütünüdür.</a:t>
            </a:r>
            <a:endParaRPr lang="tr-T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42910" y="428604"/>
            <a:ext cx="8072494" cy="5262979"/>
          </a:xfrm>
          <a:prstGeom prst="rect">
            <a:avLst/>
          </a:prstGeom>
          <a:noFill/>
        </p:spPr>
        <p:txBody>
          <a:bodyPr wrap="square" rtlCol="0">
            <a:spAutoFit/>
          </a:bodyPr>
          <a:lstStyle/>
          <a:p>
            <a:pPr>
              <a:buFont typeface="Arial" pitchFamily="34" charset="0"/>
              <a:buChar char="•"/>
            </a:pPr>
            <a:r>
              <a:rPr lang="tr-TR" sz="2800" dirty="0" smtClean="0"/>
              <a:t>Plastik Süt ve Ayran Kutuları</a:t>
            </a:r>
          </a:p>
          <a:p>
            <a:pPr>
              <a:buFont typeface="Arial" pitchFamily="34" charset="0"/>
              <a:buChar char="•"/>
            </a:pPr>
            <a:r>
              <a:rPr lang="tr-TR" sz="2800" dirty="0" smtClean="0"/>
              <a:t>Plastik Torbalar</a:t>
            </a:r>
          </a:p>
          <a:p>
            <a:pPr>
              <a:buFont typeface="Arial" pitchFamily="34" charset="0"/>
              <a:buChar char="•"/>
            </a:pPr>
            <a:r>
              <a:rPr lang="tr-TR" sz="2800" dirty="0" smtClean="0"/>
              <a:t>Plastik Soda Şişeleri</a:t>
            </a:r>
          </a:p>
          <a:p>
            <a:pPr>
              <a:buFont typeface="Arial" pitchFamily="34" charset="0"/>
              <a:buChar char="•"/>
            </a:pPr>
            <a:r>
              <a:rPr lang="tr-TR" sz="2800" dirty="0" smtClean="0"/>
              <a:t>Plastik Meşrubat Şişeleri</a:t>
            </a:r>
          </a:p>
          <a:p>
            <a:pPr>
              <a:buFont typeface="Arial" pitchFamily="34" charset="0"/>
              <a:buChar char="•"/>
            </a:pPr>
            <a:r>
              <a:rPr lang="tr-TR" sz="2800" dirty="0" smtClean="0"/>
              <a:t>Şampuan, Deterjan, Çamaşır Suyu Şişeleri</a:t>
            </a:r>
          </a:p>
          <a:p>
            <a:pPr>
              <a:buFont typeface="Arial" pitchFamily="34" charset="0"/>
              <a:buChar char="•"/>
            </a:pPr>
            <a:r>
              <a:rPr lang="tr-TR" sz="2800" dirty="0" err="1" smtClean="0"/>
              <a:t>Strech</a:t>
            </a:r>
            <a:r>
              <a:rPr lang="tr-TR" sz="2800" dirty="0" smtClean="0"/>
              <a:t> Film</a:t>
            </a:r>
          </a:p>
          <a:p>
            <a:pPr>
              <a:buFont typeface="Arial" pitchFamily="34" charset="0"/>
              <a:buChar char="•"/>
            </a:pPr>
            <a:r>
              <a:rPr lang="tr-TR" sz="2800" dirty="0" smtClean="0"/>
              <a:t>Yoğurt Kapları</a:t>
            </a:r>
          </a:p>
          <a:p>
            <a:pPr>
              <a:buFont typeface="Arial" pitchFamily="34" charset="0"/>
              <a:buChar char="•"/>
            </a:pPr>
            <a:r>
              <a:rPr lang="tr-TR" sz="2800" dirty="0" smtClean="0"/>
              <a:t>Alüminyum İçecek Kutuları </a:t>
            </a:r>
          </a:p>
          <a:p>
            <a:pPr>
              <a:buFont typeface="Arial" pitchFamily="34" charset="0"/>
              <a:buChar char="•"/>
            </a:pPr>
            <a:r>
              <a:rPr lang="tr-TR" sz="2800" dirty="0" smtClean="0"/>
              <a:t>Alüminyum Folyolar </a:t>
            </a:r>
          </a:p>
          <a:p>
            <a:pPr>
              <a:buFont typeface="Arial" pitchFamily="34" charset="0"/>
              <a:buChar char="•"/>
            </a:pPr>
            <a:r>
              <a:rPr lang="tr-TR" sz="2800" dirty="0" smtClean="0"/>
              <a:t>Konserve Kutular </a:t>
            </a:r>
          </a:p>
          <a:p>
            <a:pPr>
              <a:buFont typeface="Arial" pitchFamily="34" charset="0"/>
              <a:buChar char="•"/>
            </a:pPr>
            <a:r>
              <a:rPr lang="tr-TR" sz="2800" dirty="0" smtClean="0"/>
              <a:t>Mutfak Malzemeleri (Çatal, Bıçak, Tencere, Çaydanlık) </a:t>
            </a:r>
            <a:endParaRPr lang="tr-TR"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latin typeface="Calibri" pitchFamily="34" charset="0"/>
              </a:rPr>
              <a:t>KAĞIT - KARTON GERİ DÖNÜŞÜMÜ</a:t>
            </a:r>
            <a:br>
              <a:rPr lang="tr-TR" b="1" dirty="0" smtClean="0">
                <a:ln/>
                <a:solidFill>
                  <a:schemeClr val="accent3"/>
                </a:solidFill>
                <a:latin typeface="Calibri" pitchFamily="34" charset="0"/>
              </a:rPr>
            </a:br>
            <a:endParaRPr lang="tr-TR" b="1" dirty="0">
              <a:ln/>
              <a:solidFill>
                <a:schemeClr val="accent3"/>
              </a:solidFill>
            </a:endParaRPr>
          </a:p>
        </p:txBody>
      </p:sp>
      <p:pic>
        <p:nvPicPr>
          <p:cNvPr id="4" name="Picture 2" descr="C:\Users\Nazli\Documents\sunumlaricinfotolar\cardboard-boxes.jpg"/>
          <p:cNvPicPr>
            <a:picLocks noChangeAspect="1" noChangeArrowheads="1"/>
          </p:cNvPicPr>
          <p:nvPr/>
        </p:nvPicPr>
        <p:blipFill>
          <a:blip r:embed="rId2" cstate="print"/>
          <a:srcRect/>
          <a:stretch>
            <a:fillRect/>
          </a:stretch>
        </p:blipFill>
        <p:spPr bwMode="auto">
          <a:xfrm>
            <a:off x="642910" y="1214422"/>
            <a:ext cx="2143140" cy="2143140"/>
          </a:xfrm>
          <a:prstGeom prst="rect">
            <a:avLst/>
          </a:prstGeom>
          <a:noFill/>
        </p:spPr>
      </p:pic>
      <p:pic>
        <p:nvPicPr>
          <p:cNvPr id="5" name="Picture 3" descr="C:\Users\Nazli\Documents\sunumlaricinfotolar\kartonsıvı.jpg"/>
          <p:cNvPicPr>
            <a:picLocks noChangeAspect="1" noChangeArrowheads="1"/>
          </p:cNvPicPr>
          <p:nvPr/>
        </p:nvPicPr>
        <p:blipFill>
          <a:blip r:embed="rId3" cstate="print"/>
          <a:srcRect/>
          <a:stretch>
            <a:fillRect/>
          </a:stretch>
        </p:blipFill>
        <p:spPr bwMode="auto">
          <a:xfrm>
            <a:off x="4857752" y="1357298"/>
            <a:ext cx="2714644" cy="2000264"/>
          </a:xfrm>
          <a:prstGeom prst="rect">
            <a:avLst/>
          </a:prstGeom>
          <a:noFill/>
        </p:spPr>
      </p:pic>
      <p:pic>
        <p:nvPicPr>
          <p:cNvPr id="7" name="Picture 7" descr="C:\Users\Nazli\Documents\sunumlaricinfotolar\geridonusmuskagit.jpg"/>
          <p:cNvPicPr>
            <a:picLocks noChangeAspect="1" noChangeArrowheads="1"/>
          </p:cNvPicPr>
          <p:nvPr/>
        </p:nvPicPr>
        <p:blipFill>
          <a:blip r:embed="rId4" cstate="print"/>
          <a:srcRect/>
          <a:stretch>
            <a:fillRect/>
          </a:stretch>
        </p:blipFill>
        <p:spPr bwMode="auto">
          <a:xfrm>
            <a:off x="2857488" y="4143380"/>
            <a:ext cx="2500330" cy="1875248"/>
          </a:xfrm>
          <a:prstGeom prst="rect">
            <a:avLst/>
          </a:prstGeom>
          <a:noFill/>
        </p:spPr>
      </p:pic>
      <p:cxnSp>
        <p:nvCxnSpPr>
          <p:cNvPr id="8" name="7 Düz Ok Bağlayıcısı"/>
          <p:cNvCxnSpPr/>
          <p:nvPr/>
        </p:nvCxnSpPr>
        <p:spPr>
          <a:xfrm>
            <a:off x="3286116" y="2357430"/>
            <a:ext cx="785818"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9 Düz Ok Bağlayıcısı"/>
          <p:cNvCxnSpPr/>
          <p:nvPr/>
        </p:nvCxnSpPr>
        <p:spPr>
          <a:xfrm rot="5400000">
            <a:off x="6787372" y="4071148"/>
            <a:ext cx="571504"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10 Düz Ok Bağlayıcısı"/>
          <p:cNvCxnSpPr/>
          <p:nvPr/>
        </p:nvCxnSpPr>
        <p:spPr>
          <a:xfrm rot="10800000" flipV="1">
            <a:off x="4714876" y="3714752"/>
            <a:ext cx="500066"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11 Dikdörtgen"/>
          <p:cNvSpPr/>
          <p:nvPr/>
        </p:nvSpPr>
        <p:spPr>
          <a:xfrm>
            <a:off x="1071538" y="3286124"/>
            <a:ext cx="810158" cy="369332"/>
          </a:xfrm>
          <a:prstGeom prst="rect">
            <a:avLst/>
          </a:prstGeom>
        </p:spPr>
        <p:txBody>
          <a:bodyPr wrap="none">
            <a:spAutoFit/>
          </a:bodyPr>
          <a:lstStyle/>
          <a:p>
            <a:pPr algn="ctr"/>
            <a:r>
              <a:rPr lang="tr-TR" dirty="0" smtClean="0"/>
              <a:t>Karton</a:t>
            </a:r>
            <a:endParaRPr lang="tr-TR" dirty="0"/>
          </a:p>
        </p:txBody>
      </p:sp>
      <p:sp>
        <p:nvSpPr>
          <p:cNvPr id="13" name="12 Dikdörtgen"/>
          <p:cNvSpPr/>
          <p:nvPr/>
        </p:nvSpPr>
        <p:spPr>
          <a:xfrm>
            <a:off x="5429256" y="3500438"/>
            <a:ext cx="1467453" cy="369332"/>
          </a:xfrm>
          <a:prstGeom prst="rect">
            <a:avLst/>
          </a:prstGeom>
        </p:spPr>
        <p:txBody>
          <a:bodyPr wrap="none">
            <a:spAutoFit/>
          </a:bodyPr>
          <a:lstStyle/>
          <a:p>
            <a:pPr algn="ctr"/>
            <a:r>
              <a:rPr lang="tr-TR" dirty="0" smtClean="0"/>
              <a:t>Selüloz Süreci</a:t>
            </a:r>
            <a:endParaRPr lang="tr-TR" dirty="0"/>
          </a:p>
        </p:txBody>
      </p:sp>
      <p:sp>
        <p:nvSpPr>
          <p:cNvPr id="14" name="13 Dikdörtgen"/>
          <p:cNvSpPr/>
          <p:nvPr/>
        </p:nvSpPr>
        <p:spPr>
          <a:xfrm>
            <a:off x="3143240" y="6072206"/>
            <a:ext cx="1837939" cy="369332"/>
          </a:xfrm>
          <a:prstGeom prst="rect">
            <a:avLst/>
          </a:prstGeom>
        </p:spPr>
        <p:txBody>
          <a:bodyPr wrap="none">
            <a:spAutoFit/>
          </a:bodyPr>
          <a:lstStyle/>
          <a:p>
            <a:pPr algn="ctr"/>
            <a:r>
              <a:rPr lang="tr-TR" dirty="0" smtClean="0"/>
              <a:t>Alışveriş Çantaları</a:t>
            </a:r>
            <a:endParaRPr lang="tr-TR" dirty="0"/>
          </a:p>
        </p:txBody>
      </p:sp>
      <p:pic>
        <p:nvPicPr>
          <p:cNvPr id="16" name="Picture 11"/>
          <p:cNvPicPr>
            <a:picLocks noChangeAspect="1" noChangeArrowheads="1"/>
          </p:cNvPicPr>
          <p:nvPr/>
        </p:nvPicPr>
        <p:blipFill>
          <a:blip r:embed="rId5"/>
          <a:srcRect/>
          <a:stretch>
            <a:fillRect/>
          </a:stretch>
        </p:blipFill>
        <p:spPr bwMode="auto">
          <a:xfrm>
            <a:off x="6162982" y="4409014"/>
            <a:ext cx="2447925"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latin typeface="Calibri" pitchFamily="34" charset="0"/>
              </a:rPr>
              <a:t/>
            </a:r>
            <a:br>
              <a:rPr lang="tr-TR" b="1" dirty="0" smtClean="0">
                <a:ln/>
                <a:solidFill>
                  <a:schemeClr val="accent3"/>
                </a:solidFill>
                <a:latin typeface="Calibri" pitchFamily="34" charset="0"/>
              </a:rPr>
            </a:br>
            <a:r>
              <a:rPr lang="tr-TR" b="1" dirty="0" smtClean="0">
                <a:ln/>
                <a:solidFill>
                  <a:schemeClr val="accent3"/>
                </a:solidFill>
                <a:latin typeface="Calibri" pitchFamily="34" charset="0"/>
              </a:rPr>
              <a:t>CAM GERİ DÖNÜŞÜMÜ</a:t>
            </a:r>
            <a:br>
              <a:rPr lang="tr-TR" b="1" dirty="0" smtClean="0">
                <a:ln/>
                <a:solidFill>
                  <a:schemeClr val="accent3"/>
                </a:solidFill>
                <a:latin typeface="Calibri" pitchFamily="34" charset="0"/>
              </a:rPr>
            </a:br>
            <a:endParaRPr lang="tr-TR" b="1" dirty="0">
              <a:ln/>
              <a:solidFill>
                <a:schemeClr val="accent3"/>
              </a:solidFill>
            </a:endParaRPr>
          </a:p>
        </p:txBody>
      </p:sp>
      <p:pic>
        <p:nvPicPr>
          <p:cNvPr id="4" name="Picture 3" descr="C:\Users\Nazli\Documents\sunumlaricinfotolar\glass3.jpg"/>
          <p:cNvPicPr>
            <a:picLocks noChangeAspect="1" noChangeArrowheads="1"/>
          </p:cNvPicPr>
          <p:nvPr/>
        </p:nvPicPr>
        <p:blipFill>
          <a:blip r:embed="rId2" cstate="print">
            <a:lum bright="4000" contrast="-4000"/>
          </a:blip>
          <a:srcRect/>
          <a:stretch>
            <a:fillRect/>
          </a:stretch>
        </p:blipFill>
        <p:spPr bwMode="auto">
          <a:xfrm>
            <a:off x="0" y="2143116"/>
            <a:ext cx="2991168" cy="1957393"/>
          </a:xfrm>
          <a:prstGeom prst="rect">
            <a:avLst/>
          </a:prstGeom>
          <a:noFill/>
        </p:spPr>
      </p:pic>
      <p:pic>
        <p:nvPicPr>
          <p:cNvPr id="5" name="Picture 2" descr="C:\Users\Nazli\Documents\sunumlaricinfotolar\camkirigi.jpg"/>
          <p:cNvPicPr>
            <a:picLocks noChangeAspect="1" noChangeArrowheads="1"/>
          </p:cNvPicPr>
          <p:nvPr/>
        </p:nvPicPr>
        <p:blipFill>
          <a:blip r:embed="rId3" cstate="print"/>
          <a:srcRect l="2632" r="5263"/>
          <a:stretch>
            <a:fillRect/>
          </a:stretch>
        </p:blipFill>
        <p:spPr bwMode="auto">
          <a:xfrm>
            <a:off x="3143240" y="1857364"/>
            <a:ext cx="2500330" cy="2786082"/>
          </a:xfrm>
          <a:prstGeom prst="rect">
            <a:avLst/>
          </a:prstGeom>
          <a:noFill/>
        </p:spPr>
      </p:pic>
      <p:pic>
        <p:nvPicPr>
          <p:cNvPr id="6" name="Picture 3" descr="C:\Users\Nazli\Documents\sunumlaricinfotolar\glass3.jpg"/>
          <p:cNvPicPr>
            <a:picLocks noChangeAspect="1" noChangeArrowheads="1"/>
          </p:cNvPicPr>
          <p:nvPr/>
        </p:nvPicPr>
        <p:blipFill>
          <a:blip r:embed="rId2" cstate="print"/>
          <a:srcRect r="25963"/>
          <a:stretch>
            <a:fillRect/>
          </a:stretch>
        </p:blipFill>
        <p:spPr bwMode="auto">
          <a:xfrm>
            <a:off x="6715140" y="1000108"/>
            <a:ext cx="2214578" cy="1957393"/>
          </a:xfrm>
          <a:prstGeom prst="rect">
            <a:avLst/>
          </a:prstGeom>
          <a:noFill/>
        </p:spPr>
      </p:pic>
      <p:pic>
        <p:nvPicPr>
          <p:cNvPr id="7" name="Picture 4" descr="C:\Users\Nazli\Documents\sunumlaricinfotolar\asfalt.jpg"/>
          <p:cNvPicPr>
            <a:picLocks noChangeAspect="1" noChangeArrowheads="1"/>
          </p:cNvPicPr>
          <p:nvPr/>
        </p:nvPicPr>
        <p:blipFill>
          <a:blip r:embed="rId4" cstate="print"/>
          <a:srcRect/>
          <a:stretch>
            <a:fillRect/>
          </a:stretch>
        </p:blipFill>
        <p:spPr bwMode="auto">
          <a:xfrm>
            <a:off x="7072330" y="3714752"/>
            <a:ext cx="1857388" cy="1485911"/>
          </a:xfrm>
          <a:prstGeom prst="rect">
            <a:avLst/>
          </a:prstGeom>
          <a:noFill/>
        </p:spPr>
      </p:pic>
      <p:sp>
        <p:nvSpPr>
          <p:cNvPr id="8" name="7 Dikdörtgen"/>
          <p:cNvSpPr/>
          <p:nvPr/>
        </p:nvSpPr>
        <p:spPr>
          <a:xfrm>
            <a:off x="785786" y="4286256"/>
            <a:ext cx="1019830" cy="369332"/>
          </a:xfrm>
          <a:prstGeom prst="rect">
            <a:avLst/>
          </a:prstGeom>
        </p:spPr>
        <p:txBody>
          <a:bodyPr wrap="square">
            <a:spAutoFit/>
          </a:bodyPr>
          <a:lstStyle/>
          <a:p>
            <a:pPr algn="ctr"/>
            <a:r>
              <a:rPr lang="tr-TR" dirty="0" smtClean="0"/>
              <a:t>Cam Şişe</a:t>
            </a:r>
            <a:endParaRPr lang="tr-TR" dirty="0"/>
          </a:p>
        </p:txBody>
      </p:sp>
      <p:sp>
        <p:nvSpPr>
          <p:cNvPr id="9" name="8 Dikdörtgen"/>
          <p:cNvSpPr/>
          <p:nvPr/>
        </p:nvSpPr>
        <p:spPr>
          <a:xfrm>
            <a:off x="7500958" y="2928934"/>
            <a:ext cx="1019830" cy="369332"/>
          </a:xfrm>
          <a:prstGeom prst="rect">
            <a:avLst/>
          </a:prstGeom>
        </p:spPr>
        <p:txBody>
          <a:bodyPr wrap="none">
            <a:spAutoFit/>
          </a:bodyPr>
          <a:lstStyle/>
          <a:p>
            <a:pPr algn="ctr"/>
            <a:r>
              <a:rPr lang="tr-TR" dirty="0" smtClean="0"/>
              <a:t>Cam Şişe</a:t>
            </a:r>
            <a:endParaRPr lang="tr-TR" dirty="0"/>
          </a:p>
        </p:txBody>
      </p:sp>
      <p:sp>
        <p:nvSpPr>
          <p:cNvPr id="10" name="9 Dikdörtgen"/>
          <p:cNvSpPr/>
          <p:nvPr/>
        </p:nvSpPr>
        <p:spPr>
          <a:xfrm>
            <a:off x="3857620" y="4857760"/>
            <a:ext cx="1120435" cy="369332"/>
          </a:xfrm>
          <a:prstGeom prst="rect">
            <a:avLst/>
          </a:prstGeom>
        </p:spPr>
        <p:txBody>
          <a:bodyPr wrap="none">
            <a:spAutoFit/>
          </a:bodyPr>
          <a:lstStyle/>
          <a:p>
            <a:pPr algn="ctr"/>
            <a:r>
              <a:rPr lang="tr-TR" dirty="0" smtClean="0"/>
              <a:t>Cam Kırığı</a:t>
            </a:r>
            <a:endParaRPr lang="tr-TR" dirty="0"/>
          </a:p>
        </p:txBody>
      </p:sp>
      <p:sp>
        <p:nvSpPr>
          <p:cNvPr id="11" name="10 Dikdörtgen"/>
          <p:cNvSpPr/>
          <p:nvPr/>
        </p:nvSpPr>
        <p:spPr>
          <a:xfrm>
            <a:off x="7143768" y="5286388"/>
            <a:ext cx="1769459" cy="369332"/>
          </a:xfrm>
          <a:prstGeom prst="rect">
            <a:avLst/>
          </a:prstGeom>
        </p:spPr>
        <p:txBody>
          <a:bodyPr wrap="none">
            <a:spAutoFit/>
          </a:bodyPr>
          <a:lstStyle/>
          <a:p>
            <a:pPr algn="ctr"/>
            <a:r>
              <a:rPr lang="tr-TR" dirty="0" smtClean="0"/>
              <a:t>Asfalt Malzemesi</a:t>
            </a:r>
            <a:endParaRPr lang="tr-TR" dirty="0"/>
          </a:p>
        </p:txBody>
      </p:sp>
      <p:cxnSp>
        <p:nvCxnSpPr>
          <p:cNvPr id="12" name="11 Düz Ok Bağlayıcısı"/>
          <p:cNvCxnSpPr/>
          <p:nvPr/>
        </p:nvCxnSpPr>
        <p:spPr>
          <a:xfrm>
            <a:off x="2357422" y="3214686"/>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12 Düz Ok Bağlayıcısı"/>
          <p:cNvCxnSpPr/>
          <p:nvPr/>
        </p:nvCxnSpPr>
        <p:spPr>
          <a:xfrm>
            <a:off x="6000760" y="2428868"/>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13 Düz Ok Bağlayıcısı"/>
          <p:cNvCxnSpPr/>
          <p:nvPr/>
        </p:nvCxnSpPr>
        <p:spPr>
          <a:xfrm>
            <a:off x="6000760" y="3643314"/>
            <a:ext cx="928694" cy="64294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latin typeface="Calibri" pitchFamily="34" charset="0"/>
              </a:rPr>
              <a:t>PLASTİK GERİ DÖNÜŞÜMÜ</a:t>
            </a:r>
            <a:br>
              <a:rPr lang="tr-TR" b="1" dirty="0" smtClean="0">
                <a:ln/>
                <a:solidFill>
                  <a:schemeClr val="accent3"/>
                </a:solidFill>
                <a:latin typeface="Calibri" pitchFamily="34" charset="0"/>
              </a:rPr>
            </a:br>
            <a:endParaRPr lang="tr-TR" b="1" dirty="0">
              <a:ln/>
              <a:solidFill>
                <a:schemeClr val="accent3"/>
              </a:solidFill>
            </a:endParaRPr>
          </a:p>
        </p:txBody>
      </p:sp>
      <p:pic>
        <p:nvPicPr>
          <p:cNvPr id="4" name="Picture 2" descr="C:\Users\Nazli\Documents\sunumlaricinfotolar\mavi kapak.jpg"/>
          <p:cNvPicPr>
            <a:picLocks noChangeAspect="1" noChangeArrowheads="1"/>
          </p:cNvPicPr>
          <p:nvPr/>
        </p:nvPicPr>
        <p:blipFill>
          <a:blip r:embed="rId2" cstate="print"/>
          <a:srcRect/>
          <a:stretch>
            <a:fillRect/>
          </a:stretch>
        </p:blipFill>
        <p:spPr bwMode="auto">
          <a:xfrm>
            <a:off x="214282" y="1214422"/>
            <a:ext cx="2113578" cy="1571636"/>
          </a:xfrm>
          <a:prstGeom prst="rect">
            <a:avLst/>
          </a:prstGeom>
          <a:noFill/>
        </p:spPr>
      </p:pic>
      <p:pic>
        <p:nvPicPr>
          <p:cNvPr id="5" name="Picture 3" descr="C:\Users\Nazli\Documents\sunumlaricinfotolar\blue-pet-flakes.jpg"/>
          <p:cNvPicPr>
            <a:picLocks noChangeAspect="1" noChangeArrowheads="1"/>
          </p:cNvPicPr>
          <p:nvPr/>
        </p:nvPicPr>
        <p:blipFill>
          <a:blip r:embed="rId3" cstate="print"/>
          <a:srcRect b="18841"/>
          <a:stretch>
            <a:fillRect/>
          </a:stretch>
        </p:blipFill>
        <p:spPr bwMode="auto">
          <a:xfrm>
            <a:off x="3428992" y="1357298"/>
            <a:ext cx="2286016" cy="1391488"/>
          </a:xfrm>
          <a:prstGeom prst="rect">
            <a:avLst/>
          </a:prstGeom>
          <a:noFill/>
        </p:spPr>
      </p:pic>
      <p:pic>
        <p:nvPicPr>
          <p:cNvPr id="6" name="Picture 4" descr="C:\Users\Nazli\Documents\sunumlaricinfotolar\mavikasa.jpg"/>
          <p:cNvPicPr>
            <a:picLocks noChangeAspect="1" noChangeArrowheads="1"/>
          </p:cNvPicPr>
          <p:nvPr/>
        </p:nvPicPr>
        <p:blipFill>
          <a:blip r:embed="rId4" cstate="print"/>
          <a:srcRect/>
          <a:stretch>
            <a:fillRect/>
          </a:stretch>
        </p:blipFill>
        <p:spPr bwMode="auto">
          <a:xfrm>
            <a:off x="3071802" y="3714752"/>
            <a:ext cx="2357454" cy="1774917"/>
          </a:xfrm>
          <a:prstGeom prst="rect">
            <a:avLst/>
          </a:prstGeom>
          <a:noFill/>
        </p:spPr>
      </p:pic>
      <p:pic>
        <p:nvPicPr>
          <p:cNvPr id="7" name="Picture 5" descr="C:\Users\Nazli\Documents\sunumlaricinfotolar\Recycled-LDPE-Granules-Blue.jpg"/>
          <p:cNvPicPr>
            <a:picLocks noChangeAspect="1" noChangeArrowheads="1"/>
          </p:cNvPicPr>
          <p:nvPr/>
        </p:nvPicPr>
        <p:blipFill>
          <a:blip r:embed="rId5" cstate="print"/>
          <a:srcRect/>
          <a:stretch>
            <a:fillRect/>
          </a:stretch>
        </p:blipFill>
        <p:spPr bwMode="auto">
          <a:xfrm>
            <a:off x="6715140" y="1285860"/>
            <a:ext cx="2214578" cy="1500198"/>
          </a:xfrm>
          <a:prstGeom prst="rect">
            <a:avLst/>
          </a:prstGeom>
          <a:noFill/>
        </p:spPr>
      </p:pic>
      <p:pic>
        <p:nvPicPr>
          <p:cNvPr id="8" name="Picture 6" descr="C:\Users\Nazli\Documents\sunumlaricinfotolar\lego.jpg"/>
          <p:cNvPicPr>
            <a:picLocks noChangeAspect="1" noChangeArrowheads="1"/>
          </p:cNvPicPr>
          <p:nvPr/>
        </p:nvPicPr>
        <p:blipFill>
          <a:blip r:embed="rId6" cstate="print"/>
          <a:srcRect/>
          <a:stretch>
            <a:fillRect/>
          </a:stretch>
        </p:blipFill>
        <p:spPr bwMode="auto">
          <a:xfrm>
            <a:off x="6429388" y="3714752"/>
            <a:ext cx="2437679" cy="1714512"/>
          </a:xfrm>
          <a:prstGeom prst="rect">
            <a:avLst/>
          </a:prstGeom>
          <a:noFill/>
        </p:spPr>
      </p:pic>
      <p:sp>
        <p:nvSpPr>
          <p:cNvPr id="9" name="8 Dikdörtgen"/>
          <p:cNvSpPr/>
          <p:nvPr/>
        </p:nvSpPr>
        <p:spPr>
          <a:xfrm>
            <a:off x="642910" y="2928934"/>
            <a:ext cx="1262204" cy="369332"/>
          </a:xfrm>
          <a:prstGeom prst="rect">
            <a:avLst/>
          </a:prstGeom>
        </p:spPr>
        <p:txBody>
          <a:bodyPr wrap="none">
            <a:spAutoFit/>
          </a:bodyPr>
          <a:lstStyle/>
          <a:p>
            <a:pPr algn="ctr"/>
            <a:r>
              <a:rPr lang="tr-TR" dirty="0" smtClean="0"/>
              <a:t>Mavi Kapak</a:t>
            </a:r>
            <a:endParaRPr lang="tr-TR" dirty="0"/>
          </a:p>
        </p:txBody>
      </p:sp>
      <p:sp>
        <p:nvSpPr>
          <p:cNvPr id="10" name="9 Dikdörtgen"/>
          <p:cNvSpPr/>
          <p:nvPr/>
        </p:nvSpPr>
        <p:spPr>
          <a:xfrm>
            <a:off x="3857620" y="2928934"/>
            <a:ext cx="1411605" cy="369332"/>
          </a:xfrm>
          <a:prstGeom prst="rect">
            <a:avLst/>
          </a:prstGeom>
        </p:spPr>
        <p:txBody>
          <a:bodyPr wrap="none">
            <a:spAutoFit/>
          </a:bodyPr>
          <a:lstStyle/>
          <a:p>
            <a:pPr algn="ctr"/>
            <a:r>
              <a:rPr lang="tr-TR" dirty="0" smtClean="0"/>
              <a:t>Plastik Çapak</a:t>
            </a:r>
            <a:endParaRPr lang="tr-TR" dirty="0"/>
          </a:p>
        </p:txBody>
      </p:sp>
      <p:sp>
        <p:nvSpPr>
          <p:cNvPr id="11" name="10 Dikdörtgen"/>
          <p:cNvSpPr/>
          <p:nvPr/>
        </p:nvSpPr>
        <p:spPr>
          <a:xfrm>
            <a:off x="7143768" y="3000372"/>
            <a:ext cx="1469377" cy="369332"/>
          </a:xfrm>
          <a:prstGeom prst="rect">
            <a:avLst/>
          </a:prstGeom>
        </p:spPr>
        <p:txBody>
          <a:bodyPr wrap="none">
            <a:spAutoFit/>
          </a:bodyPr>
          <a:lstStyle/>
          <a:p>
            <a:pPr algn="ctr"/>
            <a:r>
              <a:rPr lang="tr-TR" dirty="0" smtClean="0"/>
              <a:t>Plastik Granül</a:t>
            </a:r>
            <a:endParaRPr lang="tr-TR" dirty="0"/>
          </a:p>
        </p:txBody>
      </p:sp>
      <p:sp>
        <p:nvSpPr>
          <p:cNvPr id="12" name="11 Dikdörtgen"/>
          <p:cNvSpPr/>
          <p:nvPr/>
        </p:nvSpPr>
        <p:spPr>
          <a:xfrm>
            <a:off x="3071803" y="5572140"/>
            <a:ext cx="2428892" cy="646331"/>
          </a:xfrm>
          <a:prstGeom prst="rect">
            <a:avLst/>
          </a:prstGeom>
        </p:spPr>
        <p:txBody>
          <a:bodyPr wrap="square">
            <a:spAutoFit/>
          </a:bodyPr>
          <a:lstStyle/>
          <a:p>
            <a:pPr algn="ctr"/>
            <a:r>
              <a:rPr lang="tr-TR" dirty="0" smtClean="0"/>
              <a:t>Plastik Mavi Kasaya Dönüşüm</a:t>
            </a:r>
            <a:endParaRPr lang="tr-TR" dirty="0"/>
          </a:p>
        </p:txBody>
      </p:sp>
      <p:sp>
        <p:nvSpPr>
          <p:cNvPr id="13" name="12 Dikdörtgen"/>
          <p:cNvSpPr/>
          <p:nvPr/>
        </p:nvSpPr>
        <p:spPr>
          <a:xfrm>
            <a:off x="5928824" y="5429264"/>
            <a:ext cx="3215176" cy="369332"/>
          </a:xfrm>
          <a:prstGeom prst="rect">
            <a:avLst/>
          </a:prstGeom>
        </p:spPr>
        <p:txBody>
          <a:bodyPr wrap="none">
            <a:spAutoFit/>
          </a:bodyPr>
          <a:lstStyle/>
          <a:p>
            <a:pPr algn="ctr"/>
            <a:r>
              <a:rPr lang="tr-TR" dirty="0" smtClean="0"/>
              <a:t>Plastik Lego Oyuncağa Dönüşüm</a:t>
            </a:r>
            <a:endParaRPr lang="tr-TR" dirty="0"/>
          </a:p>
        </p:txBody>
      </p:sp>
      <p:cxnSp>
        <p:nvCxnSpPr>
          <p:cNvPr id="14" name="13 Düz Ok Bağlayıcısı"/>
          <p:cNvCxnSpPr/>
          <p:nvPr/>
        </p:nvCxnSpPr>
        <p:spPr>
          <a:xfrm>
            <a:off x="2571736" y="2071678"/>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14 Düz Ok Bağlayıcısı"/>
          <p:cNvCxnSpPr/>
          <p:nvPr/>
        </p:nvCxnSpPr>
        <p:spPr>
          <a:xfrm>
            <a:off x="5857884" y="2071678"/>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15 Düz Ok Bağlayıcısı"/>
          <p:cNvCxnSpPr/>
          <p:nvPr/>
        </p:nvCxnSpPr>
        <p:spPr>
          <a:xfrm rot="5400000">
            <a:off x="6669103" y="3260723"/>
            <a:ext cx="665166"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16 Düz Ok Bağlayıcısı"/>
          <p:cNvCxnSpPr/>
          <p:nvPr/>
        </p:nvCxnSpPr>
        <p:spPr>
          <a:xfrm rot="10800000" flipV="1">
            <a:off x="5572132" y="2928934"/>
            <a:ext cx="1071570" cy="7143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latin typeface="Calibri" pitchFamily="34" charset="0"/>
              </a:rPr>
              <a:t>METAL GERİ DÖNÜŞÜMÜ</a:t>
            </a:r>
            <a:endParaRPr lang="tr-TR" b="1" dirty="0">
              <a:ln/>
              <a:solidFill>
                <a:schemeClr val="accent3"/>
              </a:solidFill>
            </a:endParaRPr>
          </a:p>
        </p:txBody>
      </p:sp>
      <p:pic>
        <p:nvPicPr>
          <p:cNvPr id="4" name="Picture 2" descr="C:\Users\Nazli\Documents\sunumlaricinfotolar\aluminyumcan.jpg"/>
          <p:cNvPicPr>
            <a:picLocks noChangeAspect="1" noChangeArrowheads="1"/>
          </p:cNvPicPr>
          <p:nvPr/>
        </p:nvPicPr>
        <p:blipFill>
          <a:blip r:embed="rId2" cstate="print"/>
          <a:srcRect/>
          <a:stretch>
            <a:fillRect/>
          </a:stretch>
        </p:blipFill>
        <p:spPr bwMode="auto">
          <a:xfrm>
            <a:off x="0" y="1428736"/>
            <a:ext cx="2643238" cy="2786082"/>
          </a:xfrm>
          <a:prstGeom prst="rect">
            <a:avLst/>
          </a:prstGeom>
          <a:noFill/>
        </p:spPr>
      </p:pic>
      <p:pic>
        <p:nvPicPr>
          <p:cNvPr id="5" name="Picture 1" descr="C:\Users\Nazli\Documents\sunumlaricinfotolar\whitepaperbalya.jpg"/>
          <p:cNvPicPr>
            <a:picLocks noChangeAspect="1" noChangeArrowheads="1"/>
          </p:cNvPicPr>
          <p:nvPr/>
        </p:nvPicPr>
        <p:blipFill>
          <a:blip r:embed="rId3" cstate="print"/>
          <a:srcRect/>
          <a:stretch>
            <a:fillRect/>
          </a:stretch>
        </p:blipFill>
        <p:spPr bwMode="auto">
          <a:xfrm>
            <a:off x="3143240" y="1857364"/>
            <a:ext cx="2583401" cy="1937551"/>
          </a:xfrm>
          <a:prstGeom prst="rect">
            <a:avLst/>
          </a:prstGeom>
          <a:noFill/>
        </p:spPr>
      </p:pic>
      <p:pic>
        <p:nvPicPr>
          <p:cNvPr id="6" name="Picture 3" descr="C:\Users\Nazli\Documents\sunumlaricinfotolar\aluminyumwindow.jpg"/>
          <p:cNvPicPr>
            <a:picLocks noChangeAspect="1" noChangeArrowheads="1"/>
          </p:cNvPicPr>
          <p:nvPr/>
        </p:nvPicPr>
        <p:blipFill>
          <a:blip r:embed="rId4" cstate="print"/>
          <a:srcRect/>
          <a:stretch>
            <a:fillRect/>
          </a:stretch>
        </p:blipFill>
        <p:spPr bwMode="auto">
          <a:xfrm>
            <a:off x="7143736" y="1785926"/>
            <a:ext cx="2000264" cy="2271728"/>
          </a:xfrm>
          <a:prstGeom prst="rect">
            <a:avLst/>
          </a:prstGeom>
          <a:noFill/>
        </p:spPr>
      </p:pic>
      <p:sp>
        <p:nvSpPr>
          <p:cNvPr id="7" name="6 Dikdörtgen"/>
          <p:cNvSpPr/>
          <p:nvPr/>
        </p:nvSpPr>
        <p:spPr>
          <a:xfrm>
            <a:off x="428596" y="4071942"/>
            <a:ext cx="1747722" cy="369332"/>
          </a:xfrm>
          <a:prstGeom prst="rect">
            <a:avLst/>
          </a:prstGeom>
        </p:spPr>
        <p:txBody>
          <a:bodyPr wrap="none">
            <a:spAutoFit/>
          </a:bodyPr>
          <a:lstStyle/>
          <a:p>
            <a:pPr algn="ctr"/>
            <a:r>
              <a:rPr lang="tr-TR" dirty="0" smtClean="0"/>
              <a:t>Alüminyum Kutu</a:t>
            </a:r>
            <a:endParaRPr lang="tr-TR" dirty="0"/>
          </a:p>
        </p:txBody>
      </p:sp>
      <p:sp>
        <p:nvSpPr>
          <p:cNvPr id="8" name="7 Dikdörtgen"/>
          <p:cNvSpPr/>
          <p:nvPr/>
        </p:nvSpPr>
        <p:spPr>
          <a:xfrm>
            <a:off x="2857488" y="4071942"/>
            <a:ext cx="3156505" cy="369332"/>
          </a:xfrm>
          <a:prstGeom prst="rect">
            <a:avLst/>
          </a:prstGeom>
        </p:spPr>
        <p:txBody>
          <a:bodyPr wrap="none">
            <a:spAutoFit/>
          </a:bodyPr>
          <a:lstStyle/>
          <a:p>
            <a:pPr algn="ctr"/>
            <a:r>
              <a:rPr lang="tr-TR" dirty="0" smtClean="0"/>
              <a:t>Balyalanmış Alüminyum Kutular</a:t>
            </a:r>
            <a:endParaRPr lang="tr-TR" dirty="0"/>
          </a:p>
        </p:txBody>
      </p:sp>
      <p:sp>
        <p:nvSpPr>
          <p:cNvPr id="9" name="8 Dikdörtgen"/>
          <p:cNvSpPr/>
          <p:nvPr/>
        </p:nvSpPr>
        <p:spPr>
          <a:xfrm>
            <a:off x="6929454" y="4071942"/>
            <a:ext cx="2214546" cy="646331"/>
          </a:xfrm>
          <a:prstGeom prst="rect">
            <a:avLst/>
          </a:prstGeom>
        </p:spPr>
        <p:txBody>
          <a:bodyPr wrap="square">
            <a:spAutoFit/>
          </a:bodyPr>
          <a:lstStyle/>
          <a:p>
            <a:pPr algn="ctr"/>
            <a:r>
              <a:rPr lang="tr-TR" dirty="0" smtClean="0"/>
              <a:t>Alüminyum pencereye dönüşüm</a:t>
            </a:r>
            <a:endParaRPr lang="tr-TR" dirty="0"/>
          </a:p>
        </p:txBody>
      </p:sp>
      <p:cxnSp>
        <p:nvCxnSpPr>
          <p:cNvPr id="10" name="9 Düz Ok Bağlayıcısı"/>
          <p:cNvCxnSpPr/>
          <p:nvPr/>
        </p:nvCxnSpPr>
        <p:spPr>
          <a:xfrm>
            <a:off x="2214546" y="2857496"/>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10 Düz Ok Bağlayıcısı"/>
          <p:cNvCxnSpPr/>
          <p:nvPr/>
        </p:nvCxnSpPr>
        <p:spPr>
          <a:xfrm>
            <a:off x="6072198" y="2857496"/>
            <a:ext cx="71438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DOĞADA YOK OLMA SÜRELERİ</a:t>
            </a:r>
            <a:endParaRPr lang="tr-TR" b="1" dirty="0">
              <a:ln/>
              <a:solidFill>
                <a:schemeClr val="accent3"/>
              </a:solidFill>
            </a:endParaRPr>
          </a:p>
        </p:txBody>
      </p:sp>
      <p:sp>
        <p:nvSpPr>
          <p:cNvPr id="4116"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117" name="Rectangle 21"/>
          <p:cNvSpPr>
            <a:spLocks noChangeArrowheads="1"/>
          </p:cNvSpPr>
          <p:nvPr/>
        </p:nvSpPr>
        <p:spPr bwMode="auto">
          <a:xfrm>
            <a:off x="357158" y="1357298"/>
            <a:ext cx="878684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tr-TR" sz="2800" b="0" i="0" u="none" strike="noStrike" cap="none" normalizeH="0" baseline="0" dirty="0" smtClean="0">
                <a:ln>
                  <a:noFill/>
                </a:ln>
                <a:solidFill>
                  <a:schemeClr val="tx1"/>
                </a:solidFill>
                <a:effectLst/>
                <a:latin typeface="Arial" pitchFamily="34" charset="0"/>
                <a:cs typeface="Arial" pitchFamily="34" charset="0"/>
              </a:rPr>
              <a:t>  </a:t>
            </a:r>
            <a:r>
              <a:rPr kumimoji="0" lang="tr-TR" sz="2400" b="0" i="0" u="none" strike="noStrike" cap="none" normalizeH="0" baseline="0" dirty="0" smtClean="0">
                <a:ln>
                  <a:noFill/>
                </a:ln>
                <a:solidFill>
                  <a:schemeClr val="tx1"/>
                </a:solidFill>
                <a:effectLst/>
                <a:latin typeface="Arial" pitchFamily="34" charset="0"/>
                <a:cs typeface="Arial" pitchFamily="34" charset="0"/>
              </a:rPr>
              <a:t>CAM ŞİŞE     4000 YILDA  </a:t>
            </a:r>
          </a:p>
        </p:txBody>
      </p:sp>
      <p:sp>
        <p:nvSpPr>
          <p:cNvPr id="4118" name="Rectangle 22"/>
          <p:cNvSpPr>
            <a:spLocks noChangeArrowheads="1"/>
          </p:cNvSpPr>
          <p:nvPr/>
        </p:nvSpPr>
        <p:spPr bwMode="auto">
          <a:xfrm>
            <a:off x="357158" y="2428868"/>
            <a:ext cx="878684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800" b="0" i="0" u="none" strike="noStrike" cap="none" normalizeH="0" baseline="0" dirty="0" smtClean="0">
                <a:ln>
                  <a:noFill/>
                </a:ln>
                <a:solidFill>
                  <a:schemeClr val="tx1"/>
                </a:solidFill>
                <a:effectLst/>
                <a:latin typeface="Arial" pitchFamily="34" charset="0"/>
                <a:cs typeface="Arial" pitchFamily="34" charset="0"/>
              </a:rPr>
              <a:t>  </a:t>
            </a:r>
            <a:r>
              <a:rPr kumimoji="0" lang="tr-TR" sz="2400" b="0" i="0" u="none" strike="noStrike" cap="none" normalizeH="0" baseline="0" dirty="0" smtClean="0">
                <a:ln>
                  <a:noFill/>
                </a:ln>
                <a:solidFill>
                  <a:schemeClr val="tx1"/>
                </a:solidFill>
                <a:effectLst/>
                <a:latin typeface="Arial" pitchFamily="34" charset="0"/>
                <a:cs typeface="Arial" pitchFamily="34" charset="0"/>
              </a:rPr>
              <a:t>KUTU KOLA     10 YILDA     </a:t>
            </a:r>
          </a:p>
        </p:txBody>
      </p:sp>
      <p:sp>
        <p:nvSpPr>
          <p:cNvPr id="4119" name="Rectangle 23"/>
          <p:cNvSpPr>
            <a:spLocks noChangeArrowheads="1"/>
          </p:cNvSpPr>
          <p:nvPr/>
        </p:nvSpPr>
        <p:spPr bwMode="auto">
          <a:xfrm>
            <a:off x="4214810" y="1857364"/>
            <a:ext cx="4322915"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800" b="0" i="0" u="none" strike="noStrike" cap="none" normalizeH="0" baseline="0" dirty="0" smtClean="0">
                <a:ln>
                  <a:noFill/>
                </a:ln>
                <a:solidFill>
                  <a:schemeClr val="tx1"/>
                </a:solidFill>
                <a:effectLst/>
                <a:latin typeface="Arial" pitchFamily="34" charset="0"/>
                <a:cs typeface="Arial" pitchFamily="34" charset="0"/>
              </a:rPr>
              <a:t>  </a:t>
            </a:r>
            <a:r>
              <a:rPr kumimoji="0" lang="tr-TR" sz="2400" b="0" i="0" u="none" strike="noStrike" cap="none" normalizeH="0" baseline="0" dirty="0" smtClean="0">
                <a:ln>
                  <a:noFill/>
                </a:ln>
                <a:solidFill>
                  <a:schemeClr val="tx1"/>
                </a:solidFill>
                <a:effectLst/>
                <a:latin typeface="Arial" pitchFamily="34" charset="0"/>
                <a:cs typeface="Arial" pitchFamily="34" charset="0"/>
              </a:rPr>
              <a:t>PET ŞİŞE     400 YILDA    </a:t>
            </a:r>
          </a:p>
        </p:txBody>
      </p:sp>
      <p:sp>
        <p:nvSpPr>
          <p:cNvPr id="4120" name="Rectangle 24"/>
          <p:cNvSpPr>
            <a:spLocks noChangeArrowheads="1"/>
          </p:cNvSpPr>
          <p:nvPr/>
        </p:nvSpPr>
        <p:spPr bwMode="auto">
          <a:xfrm>
            <a:off x="357158" y="3500438"/>
            <a:ext cx="4950266"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400" b="0" i="0" u="none" strike="noStrike" cap="none" normalizeH="0" baseline="0" dirty="0" smtClean="0">
                <a:ln>
                  <a:noFill/>
                </a:ln>
                <a:solidFill>
                  <a:schemeClr val="tx1"/>
                </a:solidFill>
                <a:effectLst/>
                <a:latin typeface="Arial" pitchFamily="34" charset="0"/>
                <a:cs typeface="Arial" pitchFamily="34" charset="0"/>
              </a:rPr>
              <a:t>  PLASTİK MALZ.     1000 YILDA  </a:t>
            </a:r>
          </a:p>
        </p:txBody>
      </p:sp>
      <p:sp>
        <p:nvSpPr>
          <p:cNvPr id="4122" name="Rectangle 26"/>
          <p:cNvSpPr>
            <a:spLocks noChangeArrowheads="1"/>
          </p:cNvSpPr>
          <p:nvPr/>
        </p:nvSpPr>
        <p:spPr bwMode="auto">
          <a:xfrm>
            <a:off x="4214810" y="3929066"/>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
        <p:nvSpPr>
          <p:cNvPr id="4123" name="Rectangle 27"/>
          <p:cNvSpPr>
            <a:spLocks noChangeArrowheads="1"/>
          </p:cNvSpPr>
          <p:nvPr/>
        </p:nvSpPr>
        <p:spPr bwMode="auto">
          <a:xfrm>
            <a:off x="4143372" y="2786058"/>
            <a:ext cx="942975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tr-TR" sz="2800" b="0" i="0" u="none" strike="noStrike" cap="none" normalizeH="0" baseline="0" dirty="0" smtClean="0">
                <a:ln>
                  <a:noFill/>
                </a:ln>
                <a:solidFill>
                  <a:schemeClr val="tx1"/>
                </a:solidFill>
                <a:effectLst/>
                <a:latin typeface="Arial" pitchFamily="34" charset="0"/>
                <a:cs typeface="Arial" pitchFamily="34" charset="0"/>
              </a:rPr>
              <a:t>  </a:t>
            </a:r>
            <a:r>
              <a:rPr kumimoji="0" lang="tr-TR" sz="2400" b="0" i="0" u="none" strike="noStrike" cap="none" normalizeH="0" baseline="0" dirty="0" smtClean="0">
                <a:ln>
                  <a:noFill/>
                </a:ln>
                <a:solidFill>
                  <a:schemeClr val="tx1"/>
                </a:solidFill>
                <a:effectLst/>
                <a:latin typeface="Arial" pitchFamily="34" charset="0"/>
                <a:cs typeface="Arial" pitchFamily="34" charset="0"/>
              </a:rPr>
              <a:t>KAĞIT-GAZETE     3 AYDA  </a:t>
            </a:r>
          </a:p>
        </p:txBody>
      </p:sp>
      <p:sp>
        <p:nvSpPr>
          <p:cNvPr id="4125" name="Rectangle 29"/>
          <p:cNvSpPr>
            <a:spLocks noChangeArrowheads="1"/>
          </p:cNvSpPr>
          <p:nvPr/>
        </p:nvSpPr>
        <p:spPr bwMode="auto">
          <a:xfrm>
            <a:off x="4286248" y="4071942"/>
            <a:ext cx="443954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400" b="0" i="0" u="none" strike="noStrike" cap="none" normalizeH="0" baseline="0" dirty="0" smtClean="0">
                <a:ln>
                  <a:noFill/>
                </a:ln>
                <a:solidFill>
                  <a:schemeClr val="tx1"/>
                </a:solidFill>
                <a:effectLst/>
                <a:latin typeface="Arial" pitchFamily="34" charset="0"/>
                <a:cs typeface="Arial" pitchFamily="34" charset="0"/>
              </a:rPr>
              <a:t>  ALÜMİNYUM     100 YILDA   </a:t>
            </a:r>
          </a:p>
        </p:txBody>
      </p:sp>
      <p:sp>
        <p:nvSpPr>
          <p:cNvPr id="4126" name="Rectangle 30"/>
          <p:cNvSpPr>
            <a:spLocks noChangeArrowheads="1"/>
          </p:cNvSpPr>
          <p:nvPr/>
        </p:nvSpPr>
        <p:spPr bwMode="auto">
          <a:xfrm>
            <a:off x="357158" y="4714884"/>
            <a:ext cx="585791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400" b="0" i="0" u="none" strike="noStrike" cap="none" normalizeH="0" baseline="0" dirty="0" smtClean="0">
                <a:ln>
                  <a:noFill/>
                </a:ln>
                <a:solidFill>
                  <a:schemeClr val="tx1"/>
                </a:solidFill>
                <a:effectLst/>
                <a:latin typeface="Arial" pitchFamily="34" charset="0"/>
                <a:cs typeface="Arial" pitchFamily="34" charset="0"/>
              </a:rPr>
              <a:t>  PLASTİK TABAK     500 YILDA  </a:t>
            </a:r>
          </a:p>
        </p:txBody>
      </p:sp>
      <p:sp>
        <p:nvSpPr>
          <p:cNvPr id="36" name="35 Sağ Ok"/>
          <p:cNvSpPr/>
          <p:nvPr/>
        </p:nvSpPr>
        <p:spPr>
          <a:xfrm>
            <a:off x="2357422" y="1571612"/>
            <a:ext cx="214314" cy="14287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dirty="0">
              <a:solidFill>
                <a:srgbClr val="92D050"/>
              </a:solidFill>
            </a:endParaRPr>
          </a:p>
        </p:txBody>
      </p:sp>
      <p:sp>
        <p:nvSpPr>
          <p:cNvPr id="37" name="36 Sağ Ok"/>
          <p:cNvSpPr/>
          <p:nvPr/>
        </p:nvSpPr>
        <p:spPr>
          <a:xfrm>
            <a:off x="6072198" y="2071678"/>
            <a:ext cx="214314" cy="14287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8" name="37 Sağ Ok"/>
          <p:cNvSpPr/>
          <p:nvPr/>
        </p:nvSpPr>
        <p:spPr>
          <a:xfrm>
            <a:off x="6858016" y="3000372"/>
            <a:ext cx="214314" cy="14287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39" name="38 Sağ Ok"/>
          <p:cNvSpPr/>
          <p:nvPr/>
        </p:nvSpPr>
        <p:spPr>
          <a:xfrm>
            <a:off x="2643174" y="2643182"/>
            <a:ext cx="214314" cy="14287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0" name="39 Sağ Ok"/>
          <p:cNvSpPr/>
          <p:nvPr/>
        </p:nvSpPr>
        <p:spPr>
          <a:xfrm>
            <a:off x="3071802" y="3643314"/>
            <a:ext cx="214314" cy="14287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1" name="40 Sağ Ok"/>
          <p:cNvSpPr/>
          <p:nvPr/>
        </p:nvSpPr>
        <p:spPr>
          <a:xfrm>
            <a:off x="6572264" y="4214818"/>
            <a:ext cx="214314" cy="14287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2" name="41 Sağ Ok"/>
          <p:cNvSpPr/>
          <p:nvPr/>
        </p:nvSpPr>
        <p:spPr>
          <a:xfrm>
            <a:off x="3143240" y="4857760"/>
            <a:ext cx="214314" cy="14287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BUNLARI BİLİYOR MUSUNUZ?</a:t>
            </a:r>
            <a:endParaRPr lang="tr-TR" b="1" dirty="0">
              <a:ln/>
              <a:solidFill>
                <a:schemeClr val="accent3"/>
              </a:solidFill>
            </a:endParaRPr>
          </a:p>
        </p:txBody>
      </p:sp>
      <p:sp>
        <p:nvSpPr>
          <p:cNvPr id="3073" name="Rectangle 1"/>
          <p:cNvSpPr>
            <a:spLocks noChangeArrowheads="1"/>
          </p:cNvSpPr>
          <p:nvPr/>
        </p:nvSpPr>
        <p:spPr bwMode="auto">
          <a:xfrm>
            <a:off x="571472" y="1643050"/>
            <a:ext cx="817563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 ton cam atığın geri dönüşümü ile 100 litre petrol  tasarrufu sağlanmaktadır!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428596" y="2285992"/>
            <a:ext cx="871540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endParaRPr kumimoji="0" lang="tr-T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CAM GERİ KAZANIMIYLA SAĞLANAN TASARRUFLAR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 Enerji tüketiminde azalma : %25</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-Hava kirliliğinde azalma : %20</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-Maden atığında azalma : %80</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 Su tüketiminde azalma : %50</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 Korunan doğal kaynaklar: Kum, soda, kireç</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857232"/>
            <a:ext cx="871540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 ton kağıt/karton atığın geri dönüşümü ile 17 ağacın kesilmesi önlenmektedir!</a:t>
            </a:r>
          </a:p>
          <a:p>
            <a:pPr marL="0" marR="0" lvl="0" indent="0" algn="l" defTabSz="914400" rtl="0" eaLnBrk="1" fontAlgn="base" latinLnBrk="0" hangingPunct="1">
              <a:lnSpc>
                <a:spcPct val="100000"/>
              </a:lnSpc>
              <a:spcBef>
                <a:spcPct val="0"/>
              </a:spcBef>
              <a:spcAft>
                <a:spcPct val="0"/>
              </a:spcAft>
              <a:buClrTx/>
              <a:buSzTx/>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 ton </a:t>
            </a:r>
            <a:r>
              <a:rPr kumimoji="0" lang="tr-TR" sz="2000" b="0" i="0" u="none" strike="noStrike" cap="none" normalizeH="0" baseline="0" smtClean="0">
                <a:ln>
                  <a:noFill/>
                </a:ln>
                <a:solidFill>
                  <a:schemeClr val="tx1"/>
                </a:solidFill>
                <a:effectLst/>
                <a:latin typeface="Times New Roman" pitchFamily="18" charset="0"/>
                <a:cs typeface="Times New Roman" pitchFamily="18" charset="0"/>
              </a:rPr>
              <a:t>kullanılmış kağıt </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çöpe atılmayıp geri dönüştürüldüğü ve kağıt üretiminde tekrar kullanıldığı zaman;</a:t>
            </a:r>
          </a:p>
          <a:p>
            <a:pPr marL="0" marR="0" lvl="0" indent="0" algn="l" defTabSz="914400" rtl="0" eaLnBrk="0" fontAlgn="base" latinLnBrk="0" hangingPunct="0">
              <a:lnSpc>
                <a:spcPct val="100000"/>
              </a:lnSpc>
              <a:spcBef>
                <a:spcPct val="0"/>
              </a:spcBef>
              <a:spcAft>
                <a:spcPct val="0"/>
              </a:spcAft>
              <a:buClrTx/>
              <a:buSzTx/>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-12400 m</a:t>
            </a:r>
            <a:r>
              <a:rPr kumimoji="0" lang="tr-TR" sz="2000" b="0"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 havadaki sera gazı olan karbon dioksitin bertaraf edilmesi,</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-12400 m</a:t>
            </a:r>
            <a:r>
              <a:rPr kumimoji="0" lang="tr-TR" sz="2000" b="0"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 oksijen gazının üretilmeye devam etmesi,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-34 kişinin oksijen ihtiyacını sağlayan 17 yetişkin ağacın korunması,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-Ayda 3 ailenin tükettiği 32 m</a:t>
            </a:r>
            <a:r>
              <a:rPr kumimoji="0" lang="tr-TR" sz="2000" b="0"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 su tasarrufu,</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-Kış aylarında ısınma amacı ile iki ailenin tüketeceği 1750 litre </a:t>
            </a:r>
            <a:r>
              <a:rPr kumimoji="0" lang="tr-TR" sz="2000" b="0" i="0" u="none" strike="noStrike" cap="none" normalizeH="0" baseline="0" dirty="0" err="1" smtClean="0">
                <a:ln>
                  <a:noFill/>
                </a:ln>
                <a:solidFill>
                  <a:schemeClr val="tx1"/>
                </a:solidFill>
                <a:effectLst/>
                <a:latin typeface="Times New Roman" pitchFamily="18" charset="0"/>
                <a:cs typeface="Times New Roman" pitchFamily="18" charset="0"/>
              </a:rPr>
              <a:t>fuel</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tr-TR" sz="2000" b="0" i="0" u="none" strike="noStrike" cap="none" normalizeH="0" baseline="0" dirty="0" err="1" smtClean="0">
                <a:ln>
                  <a:noFill/>
                </a:ln>
                <a:solidFill>
                  <a:schemeClr val="tx1"/>
                </a:solidFill>
                <a:effectLst/>
                <a:latin typeface="Times New Roman" pitchFamily="18" charset="0"/>
                <a:cs typeface="Times New Roman" pitchFamily="18" charset="0"/>
              </a:rPr>
              <a:t>oil</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 tasarrufu,</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-2,4 m</a:t>
            </a:r>
            <a:r>
              <a:rPr kumimoji="0" lang="tr-TR" sz="2000" b="0" i="0" u="none" strike="noStrike" cap="none" normalizeH="0" baseline="-30000" dirty="0" smtClean="0">
                <a:ln>
                  <a:noFill/>
                </a:ln>
                <a:solidFill>
                  <a:schemeClr val="tx1"/>
                </a:solidFill>
                <a:effectLst/>
                <a:latin typeface="Times New Roman" pitchFamily="18" charset="0"/>
                <a:cs typeface="Times New Roman" pitchFamily="18" charset="0"/>
              </a:rPr>
              <a:t>3</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 çöp depolama alanından tasarruf,</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-20 ailenin bir ay süreyle tüketeceği 4100 </a:t>
            </a:r>
            <a:r>
              <a:rPr kumimoji="0" lang="tr-TR" sz="2000" b="0" i="0" u="none" strike="noStrike" cap="none" normalizeH="0" baseline="0" dirty="0" err="1" smtClean="0">
                <a:ln>
                  <a:noFill/>
                </a:ln>
                <a:solidFill>
                  <a:schemeClr val="tx1"/>
                </a:solidFill>
                <a:effectLst/>
                <a:latin typeface="Times New Roman" pitchFamily="18" charset="0"/>
                <a:cs typeface="Times New Roman" pitchFamily="18" charset="0"/>
              </a:rPr>
              <a:t>kW</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tr-TR" sz="2000" b="0" i="0" u="none" strike="noStrike" cap="none" normalizeH="0" baseline="0" dirty="0" err="1" smtClean="0">
                <a:ln>
                  <a:noFill/>
                </a:ln>
                <a:solidFill>
                  <a:schemeClr val="tx1"/>
                </a:solidFill>
                <a:effectLst/>
                <a:latin typeface="Times New Roman" pitchFamily="18" charset="0"/>
                <a:cs typeface="Times New Roman" pitchFamily="18" charset="0"/>
              </a:rPr>
              <a:t>sa</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  elektrik enerjisinden tasarruf edilebilmesi mümkündür.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571472" y="714356"/>
            <a:ext cx="8286808"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mj-lt"/>
                <a:cs typeface="Times New Roman" pitchFamily="18" charset="0"/>
              </a:rPr>
              <a:t>Alüminyum atıklar geri kazanıldığında %99 oranında kirletici baca gazı emisyonu azalmaktadır.</a:t>
            </a:r>
            <a:endParaRPr kumimoji="0" lang="tr-T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mj-lt"/>
                <a:cs typeface="Times New Roman" pitchFamily="18" charset="0"/>
              </a:rPr>
              <a:t>Sadece 1 metal içecek kutusunun geri dönüşümünden elde edilen enerji ile 100 </a:t>
            </a:r>
            <a:r>
              <a:rPr kumimoji="0" lang="tr-TR" sz="2000" b="0" i="0" u="none" strike="noStrike" cap="none" normalizeH="0" baseline="0" dirty="0" err="1" smtClean="0">
                <a:ln>
                  <a:noFill/>
                </a:ln>
                <a:solidFill>
                  <a:schemeClr val="tx1"/>
                </a:solidFill>
                <a:effectLst/>
                <a:latin typeface="+mj-lt"/>
                <a:cs typeface="Times New Roman" pitchFamily="18" charset="0"/>
              </a:rPr>
              <a:t>Watt’lık</a:t>
            </a:r>
            <a:r>
              <a:rPr kumimoji="0" lang="tr-TR" sz="2000" b="0" i="0" u="none" strike="noStrike" cap="none" normalizeH="0" baseline="0" dirty="0" smtClean="0">
                <a:ln>
                  <a:noFill/>
                </a:ln>
                <a:solidFill>
                  <a:schemeClr val="tx1"/>
                </a:solidFill>
                <a:effectLst/>
                <a:latin typeface="+mj-lt"/>
                <a:cs typeface="Times New Roman" pitchFamily="18" charset="0"/>
              </a:rPr>
              <a:t> bir ampul 20 saat çalışmaktadır.</a:t>
            </a:r>
            <a:endParaRPr kumimoji="0" lang="tr-T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t"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mj-lt"/>
                <a:ea typeface="Times New Roman" pitchFamily="18" charset="0"/>
                <a:cs typeface="Arial" pitchFamily="34" charset="0"/>
              </a:rPr>
              <a:t>1 ton alüminyum geri kazanıldığında (1 ton alüminyum üretmek için 4 ton boksit kullanılmaktadır);</a:t>
            </a:r>
            <a:endParaRPr kumimoji="0" lang="tr-T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mj-lt"/>
                <a:ea typeface="Times New Roman" pitchFamily="18" charset="0"/>
                <a:cs typeface="Times New Roman" pitchFamily="18" charset="0"/>
              </a:rPr>
              <a:t>-Enerji tüketiminde % 95</a:t>
            </a:r>
            <a:endParaRPr kumimoji="0" lang="tr-T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mj-lt"/>
                <a:ea typeface="Times New Roman" pitchFamily="18" charset="0"/>
                <a:cs typeface="Times New Roman" pitchFamily="18" charset="0"/>
              </a:rPr>
              <a:t>-Hava kirliliğinde % 90</a:t>
            </a:r>
            <a:endParaRPr kumimoji="0" lang="tr-T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mj-lt"/>
                <a:ea typeface="Times New Roman" pitchFamily="18" charset="0"/>
                <a:cs typeface="Times New Roman" pitchFamily="18" charset="0"/>
              </a:rPr>
              <a:t>-Su kirliliğinde % 97 azalma</a:t>
            </a:r>
            <a:endParaRPr kumimoji="0" lang="tr-T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mj-lt"/>
                <a:ea typeface="Times New Roman" pitchFamily="18" charset="0"/>
                <a:cs typeface="Times New Roman" pitchFamily="18" charset="0"/>
              </a:rPr>
              <a:t>-Alüminyumun hammaddesi olan boksit tüketiminde ciddi oranlarda azalma sağlanır.</a:t>
            </a:r>
            <a:endParaRPr kumimoji="0" lang="tr-TR" sz="20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428596" y="571480"/>
            <a:ext cx="835824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1 ton plastik geri kazanıldığında 14 bin </a:t>
            </a:r>
            <a:r>
              <a:rPr kumimoji="0" lang="tr-TR" sz="2000" b="0" i="0" u="none" strike="noStrike" cap="none" normalizeH="0" baseline="0" dirty="0" err="1" smtClean="0">
                <a:ln>
                  <a:noFill/>
                </a:ln>
                <a:solidFill>
                  <a:schemeClr val="tx1"/>
                </a:solidFill>
                <a:effectLst/>
                <a:latin typeface="Times New Roman" pitchFamily="18" charset="0"/>
                <a:cs typeface="Times New Roman" pitchFamily="18" charset="0"/>
              </a:rPr>
              <a:t>kW</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tr-TR" sz="2000" b="0" i="0" u="none" strike="noStrike" cap="none" normalizeH="0" baseline="0" dirty="0" err="1" smtClean="0">
                <a:ln>
                  <a:noFill/>
                </a:ln>
                <a:solidFill>
                  <a:schemeClr val="tx1"/>
                </a:solidFill>
                <a:effectLst/>
                <a:latin typeface="Times New Roman" pitchFamily="18" charset="0"/>
                <a:cs typeface="Times New Roman" pitchFamily="18" charset="0"/>
              </a:rPr>
              <a:t>sa</a:t>
            </a: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 enerji tasarrufu yapılmış olur.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smtClean="0">
                <a:ln>
                  <a:noFill/>
                </a:ln>
                <a:solidFill>
                  <a:schemeClr val="tx1"/>
                </a:solidFill>
                <a:effectLst/>
                <a:latin typeface="Times New Roman" pitchFamily="18" charset="0"/>
                <a:cs typeface="Times New Roman" pitchFamily="18" charset="0"/>
              </a:rPr>
              <a:t>Yapılan araştırmalara göre dünyadaki petrolün sadece % 4 lük bir kısmı plastik üretimi için kullanılmaktadır .</a:t>
            </a:r>
          </a:p>
          <a:p>
            <a:pPr marL="0" marR="0" lvl="0" indent="0" algn="l" defTabSz="914400" rtl="0" eaLnBrk="0" fontAlgn="base" latinLnBrk="0" hangingPunct="0">
              <a:lnSpc>
                <a:spcPct val="100000"/>
              </a:lnSpc>
              <a:spcBef>
                <a:spcPct val="0"/>
              </a:spcBef>
              <a:spcAft>
                <a:spcPct val="0"/>
              </a:spcAft>
              <a:buClrTx/>
              <a:buSzTx/>
              <a:tabLst/>
            </a:pP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Plastiğin geri d</a:t>
            </a:r>
            <a:r>
              <a:rPr kumimoji="0" lang="tr-TR" sz="2000" b="0" i="0" u="sng"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20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a:t>
            </a:r>
            <a:r>
              <a:rPr kumimoji="0" lang="tr-TR" sz="2000" b="0" i="0" u="sng"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20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ş</a:t>
            </a:r>
            <a:r>
              <a:rPr kumimoji="0" lang="tr-TR" sz="2000" b="0" i="0" u="sng"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20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mden elde edilen bazı malzemeler şunlardır:</a:t>
            </a:r>
            <a:endParaRPr kumimoji="0" lang="tr-TR" sz="2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Sera </a:t>
            </a:r>
            <a:r>
              <a:rPr kumimoji="0" lang="tr-T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rt</a:t>
            </a:r>
            <a:r>
              <a:rPr kumimoji="0" lang="tr-T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a:t>
            </a:r>
            <a:r>
              <a:rPr kumimoji="0" lang="tr-T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 otomotiv sekt</a:t>
            </a:r>
            <a:r>
              <a:rPr kumimoji="0" lang="tr-T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ö</a:t>
            </a: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t>
            </a:r>
            <a:r>
              <a:rPr kumimoji="0" lang="tr-T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nde plastik torba,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 marley,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 pis su borusu,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 elyaf ve dolgu malzemesi,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6. araba yedek par</a:t>
            </a:r>
            <a:r>
              <a:rPr kumimoji="0" lang="tr-T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ç</a:t>
            </a: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ası yapımında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7. Deterjan şişeleri, </a:t>
            </a:r>
            <a:r>
              <a:rPr kumimoji="0" lang="tr-T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çö</a:t>
            </a: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 kutuları ve benzeri </a:t>
            </a:r>
            <a:r>
              <a:rPr kumimoji="0" lang="tr-T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r</a:t>
            </a:r>
            <a:r>
              <a:rPr kumimoji="0" lang="tr-T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ü</a:t>
            </a: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nler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8. Yağmursuyu ve atık su boruları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9. Marley ve </a:t>
            </a:r>
            <a:r>
              <a:rPr kumimoji="0" lang="tr-T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ç</a:t>
            </a: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eşitli plastik dolgu malzemeleri </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10. </a:t>
            </a:r>
            <a:r>
              <a:rPr kumimoji="0" lang="tr-TR" sz="2000" b="0" i="0" u="none" strike="noStrike" cap="none" normalizeH="0" baseline="0" dirty="0" smtClean="0">
                <a:ln>
                  <a:noFill/>
                </a:ln>
                <a:solidFill>
                  <a:schemeClr val="tx1"/>
                </a:solidFill>
                <a:effectLst/>
                <a:latin typeface="Calibri"/>
                <a:ea typeface="Times New Roman" pitchFamily="18" charset="0"/>
                <a:cs typeface="Times New Roman" pitchFamily="18" charset="0"/>
              </a:rPr>
              <a:t>Ç</a:t>
            </a:r>
            <a:r>
              <a:rPr kumimoji="0" lang="tr-T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eşitli plastik oyuncak ve kırtasiye malzemeleri yapılmaktadır.</a:t>
            </a:r>
            <a:endParaRPr kumimoji="0" lang="tr-T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000132"/>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Atık Yönetim Hiyerarşisi</a:t>
            </a:r>
            <a:endParaRPr lang="tr-TR" b="1" dirty="0">
              <a:ln/>
              <a:solidFill>
                <a:schemeClr val="accent3"/>
              </a:solidFill>
            </a:endParaRPr>
          </a:p>
        </p:txBody>
      </p:sp>
      <p:pic>
        <p:nvPicPr>
          <p:cNvPr id="5" name="4 Resim" descr="slayt foto.jpg"/>
          <p:cNvPicPr>
            <a:picLocks noChangeAspect="1"/>
          </p:cNvPicPr>
          <p:nvPr/>
        </p:nvPicPr>
        <p:blipFill>
          <a:blip r:embed="rId2"/>
          <a:stretch>
            <a:fillRect/>
          </a:stretch>
        </p:blipFill>
        <p:spPr>
          <a:xfrm>
            <a:off x="1285852" y="1000108"/>
            <a:ext cx="6543675" cy="466726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857364"/>
            <a:ext cx="8229600" cy="3297238"/>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insanlığın doğayla uyum</a:t>
            </a: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içinde olduğu ve</a:t>
            </a: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gelecek nesillere</a:t>
            </a: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bırakabileceğimiz</a:t>
            </a: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daha iyi bir “dünya”. İçin</a:t>
            </a: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tr-TR"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çöpe atma geri kazan</a:t>
            </a: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4500570"/>
            <a:ext cx="8229600" cy="1143000"/>
          </a:xfrm>
        </p:spPr>
        <p:txBody>
          <a:bodyPr>
            <a:prstTxWarp prst="textWave1">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TEŞEKKÜRLER</a:t>
            </a:r>
            <a:endParaRPr lang="tr-TR" b="1" dirty="0">
              <a:ln/>
              <a:solidFill>
                <a:schemeClr val="accent3"/>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Atık Yönetimi Genel İlkeleri</a:t>
            </a:r>
            <a:endParaRPr lang="tr-TR" b="1" dirty="0">
              <a:ln/>
              <a:solidFill>
                <a:schemeClr val="accent3"/>
              </a:solidFill>
            </a:endParaRPr>
          </a:p>
        </p:txBody>
      </p:sp>
      <p:sp>
        <p:nvSpPr>
          <p:cNvPr id="4" name="3 Metin kutusu"/>
          <p:cNvSpPr txBox="1"/>
          <p:nvPr/>
        </p:nvSpPr>
        <p:spPr>
          <a:xfrm>
            <a:off x="500034" y="1285860"/>
            <a:ext cx="8215370" cy="4031873"/>
          </a:xfrm>
          <a:prstGeom prst="rect">
            <a:avLst/>
          </a:prstGeom>
          <a:noFill/>
        </p:spPr>
        <p:txBody>
          <a:bodyPr wrap="square" rtlCol="0">
            <a:spAutoFit/>
          </a:bodyPr>
          <a:lstStyle/>
          <a:p>
            <a:pPr>
              <a:buFont typeface="Arial" pitchFamily="34" charset="0"/>
              <a:buChar char="•"/>
            </a:pPr>
            <a:r>
              <a:rPr lang="tr-TR" sz="3200" dirty="0" smtClean="0"/>
              <a:t>Atık üretiminin ve atığın zararlarının önlenmesi ve azaltılması</a:t>
            </a:r>
          </a:p>
          <a:p>
            <a:pPr>
              <a:buFont typeface="Arial" pitchFamily="34" charset="0"/>
              <a:buChar char="•"/>
            </a:pPr>
            <a:r>
              <a:rPr lang="tr-TR" sz="3200" dirty="0" smtClean="0"/>
              <a:t> Atığın geri kazanılması veya enerji kaynağı olarak kullanılması</a:t>
            </a:r>
          </a:p>
          <a:p>
            <a:pPr>
              <a:buFont typeface="Arial" pitchFamily="34" charset="0"/>
              <a:buChar char="•"/>
            </a:pPr>
            <a:r>
              <a:rPr lang="tr-TR" sz="3200" dirty="0" smtClean="0"/>
              <a:t> Çevre ve insan sağlığına zarar vermeyecek yöntem ve proseslerin kullanılması</a:t>
            </a:r>
          </a:p>
          <a:p>
            <a:pPr>
              <a:buFont typeface="Arial" pitchFamily="34" charset="0"/>
              <a:buChar char="•"/>
            </a:pPr>
            <a:r>
              <a:rPr lang="tr-TR" sz="3200" dirty="0" smtClean="0"/>
              <a:t>Atıkların kaynağında ayrı toplanması</a:t>
            </a:r>
          </a:p>
          <a:p>
            <a:pPr>
              <a:buFont typeface="Arial" pitchFamily="34" charset="0"/>
              <a:buChar char="•"/>
            </a:pPr>
            <a:r>
              <a:rPr lang="tr-TR" sz="3200" dirty="0" smtClean="0"/>
              <a:t> Atıkların taşıma lisanslı araçlar ile taşınması</a:t>
            </a:r>
            <a:endParaRPr lang="tr-TR"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Metin kutusu"/>
          <p:cNvSpPr txBox="1"/>
          <p:nvPr/>
        </p:nvSpPr>
        <p:spPr>
          <a:xfrm>
            <a:off x="428596" y="571480"/>
            <a:ext cx="8286808" cy="4524315"/>
          </a:xfrm>
          <a:prstGeom prst="rect">
            <a:avLst/>
          </a:prstGeom>
          <a:noFill/>
        </p:spPr>
        <p:txBody>
          <a:bodyPr wrap="square" rtlCol="0">
            <a:spAutoFit/>
          </a:bodyPr>
          <a:lstStyle/>
          <a:p>
            <a:pPr>
              <a:buFont typeface="Arial" pitchFamily="34" charset="0"/>
              <a:buChar char="•"/>
            </a:pPr>
            <a:r>
              <a:rPr lang="tr-TR" sz="3200" dirty="0" smtClean="0"/>
              <a:t> Atıkların lisanslı bir tesis tarafından bertaraf edilmesi veya geri kazanılması</a:t>
            </a:r>
          </a:p>
          <a:p>
            <a:pPr>
              <a:buFont typeface="Arial" pitchFamily="34" charset="0"/>
              <a:buChar char="•"/>
            </a:pPr>
            <a:r>
              <a:rPr lang="tr-TR" sz="3200" dirty="0" smtClean="0"/>
              <a:t> Atıkların en yakın ve en uygun tesiste bertaraf edilmesi</a:t>
            </a:r>
          </a:p>
          <a:p>
            <a:pPr>
              <a:buFont typeface="Arial" pitchFamily="34" charset="0"/>
              <a:buChar char="•"/>
            </a:pPr>
            <a:r>
              <a:rPr lang="tr-TR" sz="3200" dirty="0" smtClean="0"/>
              <a:t> Atıkların yetkisiz kişi, kurum/kuruluşlar tarafından toplanmaması</a:t>
            </a:r>
          </a:p>
          <a:p>
            <a:pPr>
              <a:buFont typeface="Arial" pitchFamily="34" charset="0"/>
              <a:buChar char="•"/>
            </a:pPr>
            <a:r>
              <a:rPr lang="tr-TR" sz="3200" dirty="0" smtClean="0"/>
              <a:t> Çevre ile uyumlu teknolojilerin kullanılması</a:t>
            </a:r>
          </a:p>
          <a:p>
            <a:pPr>
              <a:buFont typeface="Arial" pitchFamily="34" charset="0"/>
              <a:buChar char="•"/>
            </a:pPr>
            <a:r>
              <a:rPr lang="tr-TR" sz="3200" dirty="0" smtClean="0"/>
              <a:t> Atıklardan kaynaklanan zararlardan dolayı müteselsil sorumluluk</a:t>
            </a:r>
            <a:endParaRPr lang="tr-TR"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5297502"/>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sz="6000" b="1" dirty="0" smtClean="0">
                <a:ln/>
                <a:solidFill>
                  <a:schemeClr val="accent3"/>
                </a:solidFill>
              </a:rPr>
              <a:t/>
            </a:r>
            <a:br>
              <a:rPr lang="tr-TR" sz="6000" b="1" dirty="0" smtClean="0">
                <a:ln/>
                <a:solidFill>
                  <a:schemeClr val="accent3"/>
                </a:solidFill>
              </a:rPr>
            </a:br>
            <a:r>
              <a:rPr lang="tr-TR" sz="6000" b="1" dirty="0" smtClean="0">
                <a:ln/>
                <a:solidFill>
                  <a:schemeClr val="accent3"/>
                </a:solidFill>
              </a:rPr>
              <a:t/>
            </a:r>
            <a:br>
              <a:rPr lang="tr-TR" sz="6000" b="1" dirty="0" smtClean="0">
                <a:ln/>
                <a:solidFill>
                  <a:schemeClr val="accent3"/>
                </a:solidFill>
              </a:rPr>
            </a:br>
            <a:r>
              <a:rPr lang="tr-TR" sz="6000" b="1" dirty="0" smtClean="0">
                <a:ln/>
                <a:solidFill>
                  <a:schemeClr val="accent3"/>
                </a:solidFill>
              </a:rPr>
              <a:t/>
            </a:r>
            <a:br>
              <a:rPr lang="tr-TR" sz="6000" b="1" dirty="0" smtClean="0">
                <a:ln/>
                <a:solidFill>
                  <a:schemeClr val="accent3"/>
                </a:solidFill>
              </a:rPr>
            </a:br>
            <a:r>
              <a:rPr lang="tr-TR" sz="6000" b="1" dirty="0" smtClean="0">
                <a:ln/>
                <a:solidFill>
                  <a:schemeClr val="accent3"/>
                </a:solidFill>
              </a:rPr>
              <a:t>Geri Dönüşüm</a:t>
            </a:r>
            <a:endParaRPr lang="tr-TR" sz="6000" b="1" dirty="0">
              <a:ln/>
              <a:solidFill>
                <a:schemeClr val="accent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571480"/>
            <a:ext cx="8229600" cy="1071570"/>
          </a:xfrm>
        </p:spPr>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tr-TR" b="1" dirty="0" smtClean="0">
                <a:ln/>
                <a:solidFill>
                  <a:schemeClr val="accent3"/>
                </a:solidFill>
              </a:rPr>
              <a:t>Çöp Nedir?</a:t>
            </a:r>
            <a:endParaRPr lang="tr-TR" b="1" dirty="0">
              <a:ln/>
              <a:solidFill>
                <a:schemeClr val="accent3"/>
              </a:solidFill>
            </a:endParaRPr>
          </a:p>
        </p:txBody>
      </p:sp>
      <p:sp>
        <p:nvSpPr>
          <p:cNvPr id="4" name="3 Metin kutusu"/>
          <p:cNvSpPr txBox="1"/>
          <p:nvPr/>
        </p:nvSpPr>
        <p:spPr>
          <a:xfrm>
            <a:off x="642910" y="1571612"/>
            <a:ext cx="8143932" cy="1200329"/>
          </a:xfrm>
          <a:prstGeom prst="rect">
            <a:avLst/>
          </a:prstGeom>
          <a:noFill/>
        </p:spPr>
        <p:txBody>
          <a:bodyPr wrap="square" rtlCol="0">
            <a:spAutoFit/>
          </a:bodyPr>
          <a:lstStyle/>
          <a:p>
            <a:r>
              <a:rPr lang="tr-TR" sz="3600" b="1" dirty="0" smtClean="0"/>
              <a:t>Çöp</a:t>
            </a:r>
            <a:r>
              <a:rPr lang="tr-TR" sz="3600" dirty="0" smtClean="0"/>
              <a:t>, işlevini yitirmiş ve kullanılamaz her türlü materyale verilen genel addır.</a:t>
            </a:r>
            <a:endParaRPr lang="tr-TR" sz="3600" dirty="0"/>
          </a:p>
        </p:txBody>
      </p:sp>
      <p:sp>
        <p:nvSpPr>
          <p:cNvPr id="7" name="6 Metin kutusu"/>
          <p:cNvSpPr txBox="1"/>
          <p:nvPr/>
        </p:nvSpPr>
        <p:spPr>
          <a:xfrm>
            <a:off x="785786" y="3000372"/>
            <a:ext cx="7643866" cy="369332"/>
          </a:xfrm>
          <a:prstGeom prst="rect">
            <a:avLst/>
          </a:prstGeom>
          <a:noFill/>
        </p:spPr>
        <p:txBody>
          <a:bodyPr wrap="square" rtlCol="0">
            <a:spAutoFit/>
          </a:bodyPr>
          <a:lstStyle/>
          <a:p>
            <a:endParaRPr lang="tr-T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2 Resim" descr="çöp 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447</TotalTime>
  <Words>733</Words>
  <Application>Microsoft Office PowerPoint</Application>
  <PresentationFormat>Ekran Gösterisi (4:3)</PresentationFormat>
  <Paragraphs>152</Paragraphs>
  <Slides>31</Slides>
  <Notes>0</Notes>
  <HiddenSlides>0</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Ofis Teması</vt:lpstr>
      <vt:lpstr>ATIK YÖNETİMİ VE   GERİ DÖNÜŞÜM</vt:lpstr>
      <vt:lpstr>Atık Yönetimi nedir?</vt:lpstr>
      <vt:lpstr>Atık Yönetim Hiyerarşisi</vt:lpstr>
      <vt:lpstr>Atık Yönetimi Genel İlkeleri</vt:lpstr>
      <vt:lpstr>Slayt 5</vt:lpstr>
      <vt:lpstr>   Geri Dönüşüm</vt:lpstr>
      <vt:lpstr>Slayt 7</vt:lpstr>
      <vt:lpstr>Çöp Nedir?</vt:lpstr>
      <vt:lpstr>Slayt 9</vt:lpstr>
      <vt:lpstr>Slayt 10</vt:lpstr>
      <vt:lpstr>Geri Dönüşüm Nedir?</vt:lpstr>
      <vt:lpstr>Geri Dönüştürülebilen Ürünler </vt:lpstr>
      <vt:lpstr>Geri Dönüşüm Sistemlerinin Basamakları</vt:lpstr>
      <vt:lpstr>Slayt 14</vt:lpstr>
      <vt:lpstr>Geri Dönüşüm Neden Önemlidir?</vt:lpstr>
      <vt:lpstr>Ambalaj Atıkları Nedir?</vt:lpstr>
      <vt:lpstr>Peki nedir bu Ambalaj diye sorduğumuzda ;  Ambalaj : Bir ürünün, tüketiciye veya kullanıcıya ulaştırılması aşamasında, depolama, taşıma, koruma, saklama, satışa sunum, tanıtım ve reklam gibi pazarlama işlemlerini kolaylaştıran,herhangi bir malzemeden yapılmış tüm ürünlerdir.  </vt:lpstr>
      <vt:lpstr>Slayt 18</vt:lpstr>
      <vt:lpstr>  Geri Kazanılabilen Ambalaj Atıkları    </vt:lpstr>
      <vt:lpstr>Slayt 20</vt:lpstr>
      <vt:lpstr>KAĞIT - KARTON GERİ DÖNÜŞÜMÜ </vt:lpstr>
      <vt:lpstr> CAM GERİ DÖNÜŞÜMÜ </vt:lpstr>
      <vt:lpstr>PLASTİK GERİ DÖNÜŞÜMÜ </vt:lpstr>
      <vt:lpstr>METAL GERİ DÖNÜŞÜMÜ</vt:lpstr>
      <vt:lpstr>DOĞADA YOK OLMA SÜRELERİ</vt:lpstr>
      <vt:lpstr>BUNLARI BİLİYOR MUSUNUZ?</vt:lpstr>
      <vt:lpstr>Slayt 27</vt:lpstr>
      <vt:lpstr>Slayt 28</vt:lpstr>
      <vt:lpstr>Slayt 29</vt:lpstr>
      <vt:lpstr>insanlığın doğayla uyum içinde olduğu ve gelecek nesillere bırakabileceğimiz daha iyi bir “dünya”. İçin çöpe atma geri kazan. </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AMBALAJ ATIĞI YÖNETİMİ</dc:title>
  <dc:creator>ACER</dc:creator>
  <cp:lastModifiedBy>NafizGIRAY</cp:lastModifiedBy>
  <cp:revision>46</cp:revision>
  <dcterms:created xsi:type="dcterms:W3CDTF">2014-09-13T13:39:00Z</dcterms:created>
  <dcterms:modified xsi:type="dcterms:W3CDTF">2018-02-26T13:39:20Z</dcterms:modified>
</cp:coreProperties>
</file>