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217704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210CDC-0893-446D-9D37-82FF5497BC74}" type="datetimeFigureOut">
              <a:rPr lang="tr-TR" smtClean="0"/>
              <a:pPr/>
              <a:t>6.02.2019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240913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15454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827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103525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27734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327576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4893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222659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38144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117621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210CDC-0893-446D-9D37-82FF5497BC74}" type="datetimeFigureOut">
              <a:rPr lang="tr-TR" smtClean="0"/>
              <a:pPr/>
              <a:t>6.02.2019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329000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210CDC-0893-446D-9D37-82FF5497BC74}" type="datetimeFigureOut">
              <a:rPr lang="tr-TR" smtClean="0"/>
              <a:pPr/>
              <a:t>6.02.2019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20941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279268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68437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48210CDC-0893-446D-9D37-82FF5497BC74}" type="datetimeFigureOut">
              <a:rPr lang="tr-TR" smtClean="0"/>
              <a:pPr/>
              <a:t>6.02.2019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197855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210CDC-0893-446D-9D37-82FF5497BC74}" type="datetimeFigureOut">
              <a:rPr lang="tr-TR" smtClean="0"/>
              <a:pPr/>
              <a:t>6.02.2019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B45AF7F-14B5-4908-857B-8C033B73992A}" type="slidenum">
              <a:rPr lang="tr-TR" smtClean="0"/>
              <a:pPr/>
              <a:t>‹#›</a:t>
            </a:fld>
            <a:endParaRPr lang="tr-TR"/>
          </a:p>
        </p:txBody>
      </p:sp>
    </p:spTree>
    <p:extLst>
      <p:ext uri="{BB962C8B-B14F-4D97-AF65-F5344CB8AC3E}">
        <p14:creationId xmlns:p14="http://schemas.microsoft.com/office/powerpoint/2010/main" val="93943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210CDC-0893-446D-9D37-82FF5497BC74}" type="datetimeFigureOut">
              <a:rPr lang="tr-TR" smtClean="0"/>
              <a:pPr/>
              <a:t>6.02.2019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B45AF7F-14B5-4908-857B-8C033B73992A}" type="slidenum">
              <a:rPr lang="tr-TR" smtClean="0"/>
              <a:pPr/>
              <a:t>‹#›</a:t>
            </a:fld>
            <a:endParaRPr lang="tr-TR"/>
          </a:p>
        </p:txBody>
      </p:sp>
    </p:spTree>
    <p:extLst>
      <p:ext uri="{BB962C8B-B14F-4D97-AF65-F5344CB8AC3E}">
        <p14:creationId xmlns:p14="http://schemas.microsoft.com/office/powerpoint/2010/main" val="336162960"/>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41445" y="685800"/>
            <a:ext cx="11550555" cy="5865813"/>
          </a:xfrm>
        </p:spPr>
        <p:txBody>
          <a:bodyPr>
            <a:noAutofit/>
          </a:bodyPr>
          <a:lstStyle/>
          <a:p>
            <a:pPr algn="ctr"/>
            <a:r>
              <a:rPr lang="tr-TR" sz="6000" dirty="0" smtClean="0">
                <a:solidFill>
                  <a:schemeClr val="bg1">
                    <a:lumMod val="95000"/>
                    <a:lumOff val="5000"/>
                  </a:schemeClr>
                </a:solidFill>
                <a:latin typeface="Times New Roman" panose="02020603050405020304" pitchFamily="18" charset="0"/>
                <a:cs typeface="Times New Roman" panose="02020603050405020304" pitchFamily="18" charset="0"/>
              </a:rPr>
              <a:t/>
            </a:r>
            <a:br>
              <a:rPr lang="tr-TR" sz="6000" dirty="0" smtClean="0">
                <a:solidFill>
                  <a:schemeClr val="bg1">
                    <a:lumMod val="95000"/>
                    <a:lumOff val="5000"/>
                  </a:schemeClr>
                </a:solidFill>
                <a:latin typeface="Times New Roman" panose="02020603050405020304" pitchFamily="18" charset="0"/>
                <a:cs typeface="Times New Roman" panose="02020603050405020304" pitchFamily="18" charset="0"/>
              </a:rPr>
            </a:br>
            <a:r>
              <a:rPr lang="tr-TR" sz="6000" dirty="0">
                <a:solidFill>
                  <a:schemeClr val="bg1">
                    <a:lumMod val="95000"/>
                    <a:lumOff val="5000"/>
                  </a:schemeClr>
                </a:solidFill>
                <a:latin typeface="Times New Roman" panose="02020603050405020304" pitchFamily="18" charset="0"/>
                <a:cs typeface="Times New Roman" panose="02020603050405020304" pitchFamily="18" charset="0"/>
              </a:rPr>
              <a:t/>
            </a:r>
            <a:br>
              <a:rPr lang="tr-TR" sz="6000" dirty="0">
                <a:solidFill>
                  <a:schemeClr val="bg1">
                    <a:lumMod val="95000"/>
                    <a:lumOff val="5000"/>
                  </a:schemeClr>
                </a:solidFill>
                <a:latin typeface="Times New Roman" panose="02020603050405020304" pitchFamily="18" charset="0"/>
                <a:cs typeface="Times New Roman" panose="02020603050405020304" pitchFamily="18" charset="0"/>
              </a:rPr>
            </a:br>
            <a:r>
              <a:rPr lang="tr-TR" sz="6000" dirty="0" smtClean="0">
                <a:solidFill>
                  <a:schemeClr val="bg1">
                    <a:lumMod val="95000"/>
                    <a:lumOff val="5000"/>
                  </a:schemeClr>
                </a:solidFill>
                <a:latin typeface="Times New Roman" panose="02020603050405020304" pitchFamily="18" charset="0"/>
                <a:cs typeface="Times New Roman" panose="02020603050405020304" pitchFamily="18" charset="0"/>
              </a:rPr>
              <a:t/>
            </a:r>
            <a:br>
              <a:rPr lang="tr-TR" sz="6000" dirty="0" smtClean="0">
                <a:solidFill>
                  <a:schemeClr val="bg1">
                    <a:lumMod val="95000"/>
                    <a:lumOff val="5000"/>
                  </a:schemeClr>
                </a:solidFill>
                <a:latin typeface="Times New Roman" panose="02020603050405020304" pitchFamily="18" charset="0"/>
                <a:cs typeface="Times New Roman" panose="02020603050405020304" pitchFamily="18" charset="0"/>
              </a:rPr>
            </a:br>
            <a:r>
              <a:rPr lang="tr-TR" sz="7000" dirty="0" smtClean="0">
                <a:solidFill>
                  <a:schemeClr val="tx1"/>
                </a:solidFill>
                <a:latin typeface="Times New Roman" panose="02020603050405020304" pitchFamily="18" charset="0"/>
                <a:cs typeface="Times New Roman" panose="02020603050405020304" pitchFamily="18" charset="0"/>
              </a:rPr>
              <a:t>2023 EĞİTİM </a:t>
            </a:r>
            <a:r>
              <a:rPr lang="tr-TR" sz="7000" dirty="0" smtClean="0">
                <a:solidFill>
                  <a:schemeClr val="tx1"/>
                </a:solidFill>
                <a:latin typeface="Times New Roman" panose="02020603050405020304" pitchFamily="18" charset="0"/>
                <a:cs typeface="Times New Roman" panose="02020603050405020304" pitchFamily="18" charset="0"/>
              </a:rPr>
              <a:t>VİZYONUNUN </a:t>
            </a:r>
            <a:r>
              <a:rPr lang="tr-TR" sz="7000" dirty="0" smtClean="0">
                <a:solidFill>
                  <a:schemeClr val="tx1"/>
                </a:solidFill>
                <a:latin typeface="Times New Roman" panose="02020603050405020304" pitchFamily="18" charset="0"/>
                <a:cs typeface="Times New Roman" panose="02020603050405020304" pitchFamily="18" charset="0"/>
              </a:rPr>
              <a:t>TEMEL AMACI</a:t>
            </a:r>
            <a:endParaRPr lang="tr-TR" sz="7000" dirty="0">
              <a:solidFill>
                <a:schemeClr val="tx1"/>
              </a:solidFill>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0" y="-27295"/>
            <a:ext cx="9164946" cy="3494899"/>
          </a:xfrm>
          <a:prstGeom prst="rect">
            <a:avLst/>
          </a:prstGeom>
        </p:spPr>
      </p:pic>
    </p:spTree>
    <p:extLst>
      <p:ext uri="{BB962C8B-B14F-4D97-AF65-F5344CB8AC3E}">
        <p14:creationId xmlns:p14="http://schemas.microsoft.com/office/powerpoint/2010/main" val="391747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5500" dirty="0">
                <a:latin typeface="Times New Roman" panose="02020603050405020304" pitchFamily="18" charset="0"/>
                <a:cs typeface="Times New Roman" panose="02020603050405020304" pitchFamily="18" charset="0"/>
              </a:rPr>
              <a:t>2023 Eğitim Vizyonu</a:t>
            </a:r>
            <a:r>
              <a:rPr lang="tr-TR" sz="5500" dirty="0" smtClean="0">
                <a:latin typeface="Times New Roman" panose="02020603050405020304" pitchFamily="18" charset="0"/>
                <a:cs typeface="Times New Roman" panose="02020603050405020304" pitchFamily="18" charset="0"/>
              </a:rPr>
              <a:t>, Türk </a:t>
            </a:r>
            <a:r>
              <a:rPr lang="tr-TR" sz="5500" dirty="0">
                <a:latin typeface="Times New Roman" panose="02020603050405020304" pitchFamily="18" charset="0"/>
                <a:cs typeface="Times New Roman" panose="02020603050405020304" pitchFamily="18" charset="0"/>
              </a:rPr>
              <a:t>Milli Eğitim sisteminin nicelik ve erişim ile ilgili sorunlarının bir çoğunu geride bıraktığımız şu günlerde, önümüzdeki döneme ait nitelik devrimi gerçekleştirmek konusundaki kararlılığımızı tüm açıklığıyla ortaya koymaktadır.</a:t>
            </a:r>
          </a:p>
          <a:p>
            <a:endParaRPr lang="tr-TR" sz="5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651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5300" dirty="0">
                <a:latin typeface="Times New Roman" panose="02020603050405020304" pitchFamily="18" charset="0"/>
                <a:cs typeface="Times New Roman" panose="02020603050405020304" pitchFamily="18" charset="0"/>
              </a:rPr>
              <a:t>“ Beşerilikten İnsanlaşmaya” doğru bir inşa eylemi olarak gördüğümüz eğitimin evrensel manada </a:t>
            </a:r>
            <a:r>
              <a:rPr lang="tr-TR" sz="5300" dirty="0" err="1">
                <a:latin typeface="Times New Roman" panose="02020603050405020304" pitchFamily="18" charset="0"/>
                <a:cs typeface="Times New Roman" panose="02020603050405020304" pitchFamily="18" charset="0"/>
              </a:rPr>
              <a:t>programmatik</a:t>
            </a:r>
            <a:r>
              <a:rPr lang="tr-TR" sz="5300" dirty="0">
                <a:latin typeface="Times New Roman" panose="02020603050405020304" pitchFamily="18" charset="0"/>
                <a:cs typeface="Times New Roman" panose="02020603050405020304" pitchFamily="18" charset="0"/>
              </a:rPr>
              <a:t> veya pragmatik değil </a:t>
            </a:r>
            <a:r>
              <a:rPr lang="tr-TR" sz="5300" dirty="0" err="1" smtClean="0">
                <a:latin typeface="Times New Roman" panose="02020603050405020304" pitchFamily="18" charset="0"/>
                <a:cs typeface="Times New Roman" panose="02020603050405020304" pitchFamily="18" charset="0"/>
              </a:rPr>
              <a:t>pradigmatik</a:t>
            </a:r>
            <a:r>
              <a:rPr lang="tr-TR" sz="5300" dirty="0" smtClean="0">
                <a:latin typeface="Times New Roman" panose="02020603050405020304" pitchFamily="18" charset="0"/>
                <a:cs typeface="Times New Roman" panose="02020603050405020304" pitchFamily="18" charset="0"/>
              </a:rPr>
              <a:t> </a:t>
            </a:r>
            <a:r>
              <a:rPr lang="tr-TR" sz="5300" dirty="0">
                <a:latin typeface="Times New Roman" panose="02020603050405020304" pitchFamily="18" charset="0"/>
                <a:cs typeface="Times New Roman" panose="02020603050405020304" pitchFamily="18" charset="0"/>
              </a:rPr>
              <a:t>bir dönüşüme ihtiyaç olduğunu savunuyoruz. İnsanın </a:t>
            </a:r>
            <a:r>
              <a:rPr lang="tr-TR" sz="5300" dirty="0" smtClean="0">
                <a:latin typeface="Times New Roman" panose="02020603050405020304" pitchFamily="18" charset="0"/>
                <a:cs typeface="Times New Roman" panose="02020603050405020304" pitchFamily="18" charset="0"/>
              </a:rPr>
              <a:t>akıl </a:t>
            </a:r>
            <a:r>
              <a:rPr lang="tr-TR" sz="5300" dirty="0">
                <a:latin typeface="Times New Roman" panose="02020603050405020304" pitchFamily="18" charset="0"/>
                <a:cs typeface="Times New Roman" panose="02020603050405020304" pitchFamily="18" charset="0"/>
              </a:rPr>
              <a:t>ve kalple çift kanatlı olmasına dair önerdiğimiz </a:t>
            </a:r>
            <a:r>
              <a:rPr lang="tr-TR" sz="5300" dirty="0" err="1">
                <a:latin typeface="Times New Roman" panose="02020603050405020304" pitchFamily="18" charset="0"/>
                <a:cs typeface="Times New Roman" panose="02020603050405020304" pitchFamily="18" charset="0"/>
              </a:rPr>
              <a:t>pradigma</a:t>
            </a:r>
            <a:r>
              <a:rPr lang="tr-TR" sz="5300" dirty="0">
                <a:latin typeface="Times New Roman" panose="02020603050405020304" pitchFamily="18" charset="0"/>
                <a:cs typeface="Times New Roman" panose="02020603050405020304" pitchFamily="18" charset="0"/>
              </a:rPr>
              <a:t> sadece maddi alana yönelen bir eğitimi reddetmektedir.</a:t>
            </a:r>
          </a:p>
          <a:p>
            <a:endParaRPr lang="tr-TR" sz="5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455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6000" dirty="0">
                <a:latin typeface="Times New Roman" panose="02020603050405020304" pitchFamily="18" charset="0"/>
                <a:cs typeface="Times New Roman" panose="02020603050405020304" pitchFamily="18" charset="0"/>
              </a:rPr>
              <a:t>Bildiklerimizle, öğrendiklerimizle ne yapabiliyoruz; ne olabiliyoruz?  Verilen eğitim nasıl bir dünyaya yol açıyor; Bugün eğitim ekosisteminin evrensel ölçekte kafa yorması gereken asıl sorunlar bunlardır. </a:t>
            </a:r>
          </a:p>
          <a:p>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904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5500" dirty="0">
                <a:latin typeface="Times New Roman" panose="02020603050405020304" pitchFamily="18" charset="0"/>
                <a:cs typeface="Times New Roman" panose="02020603050405020304" pitchFamily="18" charset="0"/>
              </a:rPr>
              <a:t>Bizim mücadelemiz dünyaya ve doğaya pusu kuranlara, bilim ve eğitimi kötüye kullananlara karşıdır. Sıraladığımız sorunları düzeltmenin yolu da bilimden ve eğitimden geçmektedir. Bilimin rehberliğinde vicdanımızın pusulasında bir bakış geliştirmemiz gerekiyor.</a:t>
            </a:r>
          </a:p>
          <a:p>
            <a:endParaRPr lang="tr-TR" dirty="0"/>
          </a:p>
        </p:txBody>
      </p:sp>
    </p:spTree>
    <p:extLst>
      <p:ext uri="{BB962C8B-B14F-4D97-AF65-F5344CB8AC3E}">
        <p14:creationId xmlns:p14="http://schemas.microsoft.com/office/powerpoint/2010/main" val="4179325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190500"/>
            <a:ext cx="12192000" cy="6667500"/>
          </a:xfrm>
        </p:spPr>
        <p:txBody>
          <a:bodyPr>
            <a:noAutofit/>
          </a:bodyPr>
          <a:lstStyle/>
          <a:p>
            <a:r>
              <a:rPr lang="tr-TR" sz="4500" dirty="0">
                <a:latin typeface="Times New Roman" panose="02020603050405020304" pitchFamily="18" charset="0"/>
                <a:cs typeface="Times New Roman" panose="02020603050405020304" pitchFamily="18" charset="0"/>
              </a:rPr>
              <a:t>Bu bakış bizi gerçeğin ve insanın parçalanmasından kurtaracak ve” Çoklukta Birlik” anlayışının önünün açacaktır. Aynı bakış bizi zıtların çatışmasından doğan paradoksal birliğe götürecektir. Bu anlayış biz ve öteki ayrımları aşarak  “hepimiz” olma bilincini diri tutacaktır.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970" y="4503760"/>
            <a:ext cx="8038531" cy="2129051"/>
          </a:xfrm>
          <a:prstGeom prst="rect">
            <a:avLst/>
          </a:prstGeom>
          <a:ln>
            <a:noFill/>
          </a:ln>
          <a:effectLst>
            <a:softEdge rad="112500"/>
          </a:effectLst>
        </p:spPr>
      </p:pic>
    </p:spTree>
    <p:extLst>
      <p:ext uri="{BB962C8B-B14F-4D97-AF65-F5344CB8AC3E}">
        <p14:creationId xmlns:p14="http://schemas.microsoft.com/office/powerpoint/2010/main" val="1935462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6000" dirty="0">
                <a:latin typeface="Times New Roman" panose="02020603050405020304" pitchFamily="18" charset="0"/>
                <a:cs typeface="Times New Roman" panose="02020603050405020304" pitchFamily="18" charset="0"/>
              </a:rPr>
              <a:t>Bu vesileyle meydana gelen bir mutabakat ortamında eğitimin bir milli </a:t>
            </a:r>
            <a:r>
              <a:rPr lang="tr-TR" sz="6000" dirty="0" smtClean="0">
                <a:latin typeface="Times New Roman" panose="02020603050405020304" pitchFamily="18" charset="0"/>
                <a:cs typeface="Times New Roman" panose="02020603050405020304" pitchFamily="18" charset="0"/>
              </a:rPr>
              <a:t>ödev </a:t>
            </a:r>
            <a:r>
              <a:rPr lang="tr-TR" sz="6000" dirty="0">
                <a:latin typeface="Times New Roman" panose="02020603050405020304" pitchFamily="18" charset="0"/>
                <a:cs typeface="Times New Roman" panose="02020603050405020304" pitchFamily="18" charset="0"/>
              </a:rPr>
              <a:t>olduğu fikri </a:t>
            </a:r>
            <a:r>
              <a:rPr lang="tr-TR" sz="6000" dirty="0" smtClean="0">
                <a:latin typeface="Times New Roman" panose="02020603050405020304" pitchFamily="18" charset="0"/>
                <a:cs typeface="Times New Roman" panose="02020603050405020304" pitchFamily="18" charset="0"/>
              </a:rPr>
              <a:t>güçlenecektir. Öğrenci</a:t>
            </a:r>
            <a:r>
              <a:rPr lang="tr-TR" sz="6000" dirty="0">
                <a:latin typeface="Times New Roman" panose="02020603050405020304" pitchFamily="18" charset="0"/>
                <a:cs typeface="Times New Roman" panose="02020603050405020304" pitchFamily="18" charset="0"/>
              </a:rPr>
              <a:t>, ebeveyn, öğretmen ve okul  vizyon belgemiz dört temel kavramdır.</a:t>
            </a:r>
          </a:p>
          <a:p>
            <a:endParaRPr lang="tr-TR" dirty="0"/>
          </a:p>
        </p:txBody>
      </p:sp>
    </p:spTree>
    <p:extLst>
      <p:ext uri="{BB962C8B-B14F-4D97-AF65-F5344CB8AC3E}">
        <p14:creationId xmlns:p14="http://schemas.microsoft.com/office/powerpoint/2010/main" val="2551182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6500" dirty="0">
                <a:latin typeface="Times New Roman" panose="02020603050405020304" pitchFamily="18" charset="0"/>
                <a:cs typeface="Times New Roman" panose="02020603050405020304" pitchFamily="18" charset="0"/>
              </a:rPr>
              <a:t>Unutulmamalıdır ki her eğitim sistemi öğretmenlerin omuzlarında yükselir ve öğretmenin niteliğini aşamaz.</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249" y="3507475"/>
            <a:ext cx="7740709" cy="2811438"/>
          </a:xfrm>
          <a:prstGeom prst="rect">
            <a:avLst/>
          </a:prstGeom>
          <a:ln>
            <a:noFill/>
          </a:ln>
          <a:effectLst>
            <a:softEdge rad="112500"/>
          </a:effectLst>
        </p:spPr>
      </p:pic>
    </p:spTree>
    <p:extLst>
      <p:ext uri="{BB962C8B-B14F-4D97-AF65-F5344CB8AC3E}">
        <p14:creationId xmlns:p14="http://schemas.microsoft.com/office/powerpoint/2010/main" val="79221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5500" dirty="0">
                <a:latin typeface="Times New Roman" panose="02020603050405020304" pitchFamily="18" charset="0"/>
                <a:cs typeface="Times New Roman" panose="02020603050405020304" pitchFamily="18" charset="0"/>
              </a:rPr>
              <a:t>Okul bazında hedeflerimize uygun bir merkez, taşra organizasyonu ile </a:t>
            </a:r>
            <a:r>
              <a:rPr lang="tr-TR" sz="5500" dirty="0" smtClean="0">
                <a:latin typeface="Times New Roman" panose="02020603050405020304" pitchFamily="18" charset="0"/>
                <a:cs typeface="Times New Roman" panose="02020603050405020304" pitchFamily="18" charset="0"/>
              </a:rPr>
              <a:t>buna </a:t>
            </a:r>
            <a:r>
              <a:rPr lang="tr-TR" sz="5500" dirty="0">
                <a:latin typeface="Times New Roman" panose="02020603050405020304" pitchFamily="18" charset="0"/>
                <a:cs typeface="Times New Roman" panose="02020603050405020304" pitchFamily="18" charset="0"/>
              </a:rPr>
              <a:t>bağlı iş ve işlem süreci ortaya koymaktayız. Bu bağlamda özellikle okulu merkeze alan bir sistem anlayışı öne çıkarmamızın sebebi, toplumda aile neyse eğitimde de okulun aynı konumda sahip olmasıdır.</a:t>
            </a:r>
          </a:p>
          <a:p>
            <a:endParaRPr lang="tr-TR" dirty="0"/>
          </a:p>
        </p:txBody>
      </p:sp>
    </p:spTree>
    <p:extLst>
      <p:ext uri="{BB962C8B-B14F-4D97-AF65-F5344CB8AC3E}">
        <p14:creationId xmlns:p14="http://schemas.microsoft.com/office/powerpoint/2010/main" val="238944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5500" dirty="0">
                <a:latin typeface="Times New Roman" panose="02020603050405020304" pitchFamily="18" charset="0"/>
                <a:cs typeface="Times New Roman" panose="02020603050405020304" pitchFamily="18" charset="0"/>
              </a:rPr>
              <a:t>Milli Eğitim Bakanlığı olarak gerçekleştirme istediğimiz dönüşüm adil, insan merkezli, öğretmen temelli, kavramda evrensel uygulamada yerli, esnek beceri ve görgü odaklı, hesap verebilir, sürdürülebilir, bir ilkesel duruş sergilemektir.</a:t>
            </a:r>
          </a:p>
        </p:txBody>
      </p:sp>
    </p:spTree>
    <p:extLst>
      <p:ext uri="{BB962C8B-B14F-4D97-AF65-F5344CB8AC3E}">
        <p14:creationId xmlns:p14="http://schemas.microsoft.com/office/powerpoint/2010/main" val="4267980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114425" y="452438"/>
            <a:ext cx="11077575" cy="6070600"/>
          </a:xfrm>
        </p:spPr>
        <p:txBody>
          <a:bodyPr/>
          <a:lstStyle/>
          <a:p>
            <a:pPr algn="ctr"/>
            <a:r>
              <a:rPr lang="tr-TR" sz="7500" dirty="0" smtClean="0">
                <a:latin typeface="Times New Roman" panose="02020603050405020304" pitchFamily="18" charset="0"/>
                <a:cs typeface="Times New Roman" panose="02020603050405020304" pitchFamily="18" charset="0"/>
              </a:rPr>
              <a:t/>
            </a:r>
            <a:br>
              <a:rPr lang="tr-TR" sz="7500" dirty="0" smtClean="0">
                <a:latin typeface="Times New Roman" panose="02020603050405020304" pitchFamily="18" charset="0"/>
                <a:cs typeface="Times New Roman" panose="02020603050405020304" pitchFamily="18" charset="0"/>
              </a:rPr>
            </a:br>
            <a:r>
              <a:rPr lang="tr-TR" sz="7500" dirty="0">
                <a:latin typeface="Times New Roman" panose="02020603050405020304" pitchFamily="18" charset="0"/>
                <a:cs typeface="Times New Roman" panose="02020603050405020304" pitchFamily="18" charset="0"/>
              </a:rPr>
              <a:t/>
            </a:r>
            <a:br>
              <a:rPr lang="tr-TR" sz="7500" dirty="0">
                <a:latin typeface="Times New Roman" panose="02020603050405020304" pitchFamily="18" charset="0"/>
                <a:cs typeface="Times New Roman" panose="02020603050405020304" pitchFamily="18" charset="0"/>
              </a:rPr>
            </a:br>
            <a:r>
              <a:rPr lang="tr-TR" sz="7500" dirty="0" smtClean="0">
                <a:latin typeface="Times New Roman" panose="02020603050405020304" pitchFamily="18" charset="0"/>
                <a:cs typeface="Times New Roman" panose="02020603050405020304" pitchFamily="18" charset="0"/>
              </a:rPr>
              <a:t/>
            </a:r>
            <a:br>
              <a:rPr lang="tr-TR" sz="7500" dirty="0" smtClean="0">
                <a:latin typeface="Times New Roman" panose="02020603050405020304" pitchFamily="18" charset="0"/>
                <a:cs typeface="Times New Roman" panose="02020603050405020304" pitchFamily="18" charset="0"/>
              </a:rPr>
            </a:br>
            <a:r>
              <a:rPr lang="tr-TR" sz="6500" dirty="0" smtClean="0">
                <a:latin typeface="Times New Roman" panose="02020603050405020304" pitchFamily="18" charset="0"/>
                <a:cs typeface="Times New Roman" panose="02020603050405020304" pitchFamily="18" charset="0"/>
              </a:rPr>
              <a:t>2023 </a:t>
            </a:r>
            <a:r>
              <a:rPr lang="tr-TR" sz="6500" dirty="0">
                <a:latin typeface="Times New Roman" panose="02020603050405020304" pitchFamily="18" charset="0"/>
                <a:cs typeface="Times New Roman" panose="02020603050405020304" pitchFamily="18" charset="0"/>
              </a:rPr>
              <a:t>EĞİTİM VİZYONU </a:t>
            </a:r>
            <a:r>
              <a:rPr lang="tr-TR" sz="6500" dirty="0" smtClean="0">
                <a:latin typeface="Times New Roman" panose="02020603050405020304" pitchFamily="18" charset="0"/>
                <a:cs typeface="Times New Roman" panose="02020603050405020304" pitchFamily="18" charset="0"/>
              </a:rPr>
              <a:t>FELSEFESİ</a:t>
            </a:r>
            <a:r>
              <a:rPr lang="tr-TR" sz="11000" dirty="0">
                <a:latin typeface="Times New Roman" panose="02020603050405020304" pitchFamily="18" charset="0"/>
                <a:cs typeface="Times New Roman" panose="02020603050405020304" pitchFamily="18" charset="0"/>
              </a:rPr>
              <a:t/>
            </a:r>
            <a:br>
              <a:rPr lang="tr-TR" sz="11000" dirty="0">
                <a:latin typeface="Times New Roman" panose="02020603050405020304" pitchFamily="18" charset="0"/>
                <a:cs typeface="Times New Roman" panose="02020603050405020304" pitchFamily="18" charset="0"/>
              </a:rPr>
            </a:br>
            <a:endParaRPr lang="tr-TR" sz="11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96" y="-109182"/>
            <a:ext cx="8709689" cy="3910141"/>
          </a:xfrm>
          <a:prstGeom prst="rect">
            <a:avLst/>
          </a:prstGeom>
          <a:ln>
            <a:noFill/>
          </a:ln>
          <a:effectLst>
            <a:softEdge rad="112500"/>
          </a:effectLst>
        </p:spPr>
      </p:pic>
    </p:spTree>
    <p:extLst>
      <p:ext uri="{BB962C8B-B14F-4D97-AF65-F5344CB8AC3E}">
        <p14:creationId xmlns:p14="http://schemas.microsoft.com/office/powerpoint/2010/main" val="3307109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84213" y="685800"/>
            <a:ext cx="11507787" cy="6015038"/>
          </a:xfrm>
        </p:spPr>
        <p:txBody>
          <a:bodyPr>
            <a:normAutofit fontScale="92500" lnSpcReduction="10000"/>
          </a:bodyPr>
          <a:lstStyle/>
          <a:p>
            <a:r>
              <a:rPr lang="tr-TR" sz="7600" dirty="0">
                <a:latin typeface="Times New Roman" panose="02020603050405020304" pitchFamily="18" charset="0"/>
                <a:cs typeface="Times New Roman" panose="02020603050405020304" pitchFamily="18" charset="0"/>
              </a:rPr>
              <a:t>Çağın ve geleceğin becerileri ile donanmış ve bu donanımı insanlık hayrına sarf edebilen bilime sevdalı, kültüre meraklı, duyarlı, nitelikli ve ahlaklı çocuklar yetiştirmektir.</a:t>
            </a:r>
          </a:p>
          <a:p>
            <a:endParaRPr lang="tr-TR" dirty="0"/>
          </a:p>
        </p:txBody>
      </p:sp>
    </p:spTree>
    <p:extLst>
      <p:ext uri="{BB962C8B-B14F-4D97-AF65-F5344CB8AC3E}">
        <p14:creationId xmlns:p14="http://schemas.microsoft.com/office/powerpoint/2010/main" val="3027713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8000" dirty="0">
                <a:latin typeface="Times New Roman" panose="02020603050405020304" pitchFamily="18" charset="0"/>
                <a:cs typeface="Times New Roman" panose="02020603050405020304" pitchFamily="18" charset="0"/>
              </a:rPr>
              <a:t>Eğitimin ana öğesi ve baş öznesi insandır.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424753"/>
            <a:ext cx="8572500" cy="4044286"/>
          </a:xfrm>
          <a:prstGeom prst="rect">
            <a:avLst/>
          </a:prstGeom>
          <a:ln>
            <a:noFill/>
          </a:ln>
          <a:effectLst>
            <a:softEdge rad="112500"/>
          </a:effectLst>
        </p:spPr>
      </p:pic>
    </p:spTree>
    <p:extLst>
      <p:ext uri="{BB962C8B-B14F-4D97-AF65-F5344CB8AC3E}">
        <p14:creationId xmlns:p14="http://schemas.microsoft.com/office/powerpoint/2010/main" val="2251267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pPr lvl="0"/>
            <a:r>
              <a:rPr lang="tr-TR" sz="5500" dirty="0">
                <a:latin typeface="Times New Roman" panose="02020603050405020304" pitchFamily="18" charset="0"/>
                <a:cs typeface="Times New Roman" panose="02020603050405020304" pitchFamily="18" charset="0"/>
              </a:rPr>
              <a:t>Son yıllarda eğitimin yalnızca sınıf geçmeye, sınavları kazanmaya ve iş bulmaya yarayan işlevinin ön planda tutulduğuna şahit olmaktayız. Oysa bunlar eğitimin türevsel sonuçlardır.</a:t>
            </a:r>
          </a:p>
          <a:p>
            <a:endParaRPr lang="tr-TR" sz="5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112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pPr lvl="0"/>
            <a:r>
              <a:rPr lang="tr-TR" sz="5500" dirty="0">
                <a:latin typeface="Times New Roman" panose="02020603050405020304" pitchFamily="18" charset="0"/>
                <a:cs typeface="Times New Roman" panose="02020603050405020304" pitchFamily="18" charset="0"/>
              </a:rPr>
              <a:t>Yetiştirmek istediğimiz insan profilini ortaya koymadan ve </a:t>
            </a:r>
            <a:r>
              <a:rPr lang="tr-TR" sz="5500" dirty="0" err="1">
                <a:latin typeface="Times New Roman" panose="02020603050405020304" pitchFamily="18" charset="0"/>
                <a:cs typeface="Times New Roman" panose="02020603050405020304" pitchFamily="18" charset="0"/>
              </a:rPr>
              <a:t>Türkiyenin</a:t>
            </a:r>
            <a:r>
              <a:rPr lang="tr-TR" sz="5500" dirty="0">
                <a:latin typeface="Times New Roman" panose="02020603050405020304" pitchFamily="18" charset="0"/>
                <a:cs typeface="Times New Roman" panose="02020603050405020304" pitchFamily="18" charset="0"/>
              </a:rPr>
              <a:t> eğitimde ihtiyacı olan </a:t>
            </a:r>
            <a:r>
              <a:rPr lang="tr-TR" sz="5500" dirty="0" err="1">
                <a:latin typeface="Times New Roman" panose="02020603050405020304" pitchFamily="18" charset="0"/>
                <a:cs typeface="Times New Roman" panose="02020603050405020304" pitchFamily="18" charset="0"/>
              </a:rPr>
              <a:t>pragdigmayı</a:t>
            </a:r>
            <a:r>
              <a:rPr lang="tr-TR" sz="5500" dirty="0">
                <a:latin typeface="Times New Roman" panose="02020603050405020304" pitchFamily="18" charset="0"/>
                <a:cs typeface="Times New Roman" panose="02020603050405020304" pitchFamily="18" charset="0"/>
              </a:rPr>
              <a:t> belirlemeden, ruhu, istikameti, gaye ve felsefesi olan bir evrensel </a:t>
            </a:r>
            <a:r>
              <a:rPr lang="tr-TR" sz="5500" dirty="0" smtClean="0">
                <a:latin typeface="Times New Roman" panose="02020603050405020304" pitchFamily="18" charset="0"/>
                <a:cs typeface="Times New Roman" panose="02020603050405020304" pitchFamily="18" charset="0"/>
              </a:rPr>
              <a:t>pedagoji </a:t>
            </a:r>
            <a:r>
              <a:rPr lang="tr-TR" sz="5500" dirty="0">
                <a:latin typeface="Times New Roman" panose="02020603050405020304" pitchFamily="18" charset="0"/>
                <a:cs typeface="Times New Roman" panose="02020603050405020304" pitchFamily="18" charset="0"/>
              </a:rPr>
              <a:t>yaratmamız güçtür. Bu bakımda insan 2023 Eğitim Vizyonunun odak noktasıdır.</a:t>
            </a:r>
          </a:p>
        </p:txBody>
      </p:sp>
    </p:spTree>
    <p:extLst>
      <p:ext uri="{BB962C8B-B14F-4D97-AF65-F5344CB8AC3E}">
        <p14:creationId xmlns:p14="http://schemas.microsoft.com/office/powerpoint/2010/main" val="3178906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6000" dirty="0">
                <a:latin typeface="Times New Roman" panose="02020603050405020304" pitchFamily="18" charset="0"/>
                <a:cs typeface="Times New Roman" panose="02020603050405020304" pitchFamily="18" charset="0"/>
              </a:rPr>
              <a:t>2023 Eğitim Vizyonu 21. Yüzyıla dair eğitim önerisi 21. Yüzyıl Talim ve Terbiye Modeli şeklindeki çift kanatlı bir okumadır. Sadece beceri kazandırmak hayatı göğüslemeye yetmemektedir.</a:t>
            </a:r>
          </a:p>
        </p:txBody>
      </p:sp>
    </p:spTree>
    <p:extLst>
      <p:ext uri="{BB962C8B-B14F-4D97-AF65-F5344CB8AC3E}">
        <p14:creationId xmlns:p14="http://schemas.microsoft.com/office/powerpoint/2010/main" val="2745757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pPr lvl="0"/>
            <a:r>
              <a:rPr lang="tr-TR" sz="6000" dirty="0">
                <a:latin typeface="Times New Roman" panose="02020603050405020304" pitchFamily="18" charset="0"/>
                <a:cs typeface="Times New Roman" panose="02020603050405020304" pitchFamily="18" charset="0"/>
              </a:rPr>
              <a:t>Gerekli olan insana ait evrensel, yerel maddi, manevi, mesleki, ahlaki, Milli tutum değerleri kapsayan ve kuşatan bir olgunlaşma, gelişme, ilerleme, değişim ve ahlaki güzelliğidir. </a:t>
            </a:r>
          </a:p>
          <a:p>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73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pPr lvl="0"/>
            <a:r>
              <a:rPr lang="tr-TR" sz="6000" dirty="0">
                <a:latin typeface="Times New Roman" panose="02020603050405020304" pitchFamily="18" charset="0"/>
                <a:cs typeface="Times New Roman" panose="02020603050405020304" pitchFamily="18" charset="0"/>
              </a:rPr>
              <a:t>İnsan öz, ruh, kalp, akıl, madde, beden ile bir bütündür. Eğitim sistemleri ancak insan doğasına ait tüm bu unsurlara bütüncül bir sorumluluk geliştirebildiği ölçüde başarılıdır.</a:t>
            </a:r>
          </a:p>
          <a:p>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57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pPr lvl="0"/>
            <a:r>
              <a:rPr lang="tr-TR" sz="6000" dirty="0">
                <a:latin typeface="Times New Roman" panose="02020603050405020304" pitchFamily="18" charset="0"/>
                <a:cs typeface="Times New Roman" panose="02020603050405020304" pitchFamily="18" charset="0"/>
              </a:rPr>
              <a:t>Eğitimde başarının yegane ölçüsü ders notları, sınav sonuçları, zeka testleri ve mezuniyet sonrası edinilen meslek maaşlarından ibaret olamaz.</a:t>
            </a:r>
          </a:p>
          <a:p>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73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36525" y="95250"/>
            <a:ext cx="12055475" cy="6762750"/>
          </a:xfrm>
        </p:spPr>
        <p:txBody>
          <a:bodyPr/>
          <a:lstStyle/>
          <a:p>
            <a:pPr algn="ctr"/>
            <a:r>
              <a:rPr lang="tr-TR" sz="9000" dirty="0">
                <a:latin typeface="Times New Roman" panose="02020603050405020304" pitchFamily="18" charset="0"/>
                <a:cs typeface="Times New Roman" panose="02020603050405020304" pitchFamily="18" charset="0"/>
              </a:rPr>
              <a:t>İZLENECEK TEMEL POLİTİKA</a:t>
            </a:r>
            <a:r>
              <a:rPr lang="tr-TR" sz="11000" dirty="0">
                <a:latin typeface="Times New Roman" panose="02020603050405020304" pitchFamily="18" charset="0"/>
                <a:cs typeface="Times New Roman" panose="02020603050405020304" pitchFamily="18" charset="0"/>
              </a:rPr>
              <a:t/>
            </a:r>
            <a:br>
              <a:rPr lang="tr-TR" sz="11000" dirty="0">
                <a:latin typeface="Times New Roman" panose="02020603050405020304" pitchFamily="18" charset="0"/>
                <a:cs typeface="Times New Roman" panose="02020603050405020304" pitchFamily="18" charset="0"/>
              </a:rPr>
            </a:br>
            <a:endParaRPr lang="tr-TR" sz="110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57" y="2947916"/>
            <a:ext cx="10153933" cy="3669542"/>
          </a:xfrm>
          <a:prstGeom prst="rect">
            <a:avLst/>
          </a:prstGeom>
          <a:ln>
            <a:noFill/>
          </a:ln>
          <a:effectLst>
            <a:softEdge rad="112500"/>
          </a:effectLst>
        </p:spPr>
      </p:pic>
    </p:spTree>
    <p:extLst>
      <p:ext uri="{BB962C8B-B14F-4D97-AF65-F5344CB8AC3E}">
        <p14:creationId xmlns:p14="http://schemas.microsoft.com/office/powerpoint/2010/main" val="1150644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lstStyle/>
          <a:p>
            <a:r>
              <a:rPr lang="tr-TR" sz="5500" dirty="0">
                <a:latin typeface="Times New Roman" panose="02020603050405020304" pitchFamily="18" charset="0"/>
                <a:cs typeface="Times New Roman" panose="02020603050405020304" pitchFamily="18" charset="0"/>
              </a:rPr>
              <a:t>Eğitim kurumunun temel çıkış noktası bireyin kendini bilmesini ve tanımasını sağlamaktadır.</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699" y="3002507"/>
            <a:ext cx="7997588" cy="3575714"/>
          </a:xfrm>
          <a:prstGeom prst="rect">
            <a:avLst/>
          </a:prstGeom>
          <a:ln>
            <a:noFill/>
          </a:ln>
          <a:effectLst>
            <a:softEdge rad="112500"/>
          </a:effectLst>
        </p:spPr>
      </p:pic>
    </p:spTree>
    <p:extLst>
      <p:ext uri="{BB962C8B-B14F-4D97-AF65-F5344CB8AC3E}">
        <p14:creationId xmlns:p14="http://schemas.microsoft.com/office/powerpoint/2010/main" val="1416934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6000" dirty="0">
                <a:latin typeface="Times New Roman" panose="02020603050405020304" pitchFamily="18" charset="0"/>
                <a:cs typeface="Times New Roman" panose="02020603050405020304" pitchFamily="18" charset="0"/>
              </a:rPr>
              <a:t>Çocuk, ebeveyn ve öğretmen kendileri ve çevrelerindekileri tanıdığında birlikte gelişme imkanı duyacaktır.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0555" y="3084394"/>
            <a:ext cx="7533563" cy="3521122"/>
          </a:xfrm>
          <a:prstGeom prst="rect">
            <a:avLst/>
          </a:prstGeom>
          <a:ln>
            <a:noFill/>
          </a:ln>
          <a:effectLst>
            <a:softEdge rad="112500"/>
          </a:effectLst>
        </p:spPr>
      </p:pic>
    </p:spTree>
    <p:extLst>
      <p:ext uri="{BB962C8B-B14F-4D97-AF65-F5344CB8AC3E}">
        <p14:creationId xmlns:p14="http://schemas.microsoft.com/office/powerpoint/2010/main" val="3980945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742113"/>
          </a:xfrm>
        </p:spPr>
        <p:txBody>
          <a:bodyPr>
            <a:noAutofit/>
          </a:bodyPr>
          <a:lstStyle/>
          <a:p>
            <a:r>
              <a:rPr lang="tr-TR" sz="5000" dirty="0">
                <a:latin typeface="Times New Roman" panose="02020603050405020304" pitchFamily="18" charset="0"/>
                <a:cs typeface="Times New Roman" panose="02020603050405020304" pitchFamily="18" charset="0"/>
              </a:rPr>
              <a:t>Yaşadığımız teknoloji </a:t>
            </a:r>
            <a:r>
              <a:rPr lang="tr-TR" sz="5000" dirty="0" smtClean="0">
                <a:latin typeface="Times New Roman" panose="02020603050405020304" pitchFamily="18" charset="0"/>
                <a:cs typeface="Times New Roman" panose="02020603050405020304" pitchFamily="18" charset="0"/>
              </a:rPr>
              <a:t>çağının </a:t>
            </a:r>
            <a:r>
              <a:rPr lang="tr-TR" sz="5000" dirty="0">
                <a:latin typeface="Times New Roman" panose="02020603050405020304" pitchFamily="18" charset="0"/>
                <a:cs typeface="Times New Roman" panose="02020603050405020304" pitchFamily="18" charset="0"/>
              </a:rPr>
              <a:t>hayatın her alanında hızlı bir değişimi beraberinde getirdiğine şahit olmaktayız. Ancak teknoloji </a:t>
            </a:r>
            <a:r>
              <a:rPr lang="tr-TR" sz="5000">
                <a:latin typeface="Times New Roman" panose="02020603050405020304" pitchFamily="18" charset="0"/>
                <a:cs typeface="Times New Roman" panose="02020603050405020304" pitchFamily="18" charset="0"/>
              </a:rPr>
              <a:t>alanındaki </a:t>
            </a:r>
            <a:r>
              <a:rPr lang="tr-TR" sz="5000" smtClean="0">
                <a:latin typeface="Times New Roman" panose="02020603050405020304" pitchFamily="18" charset="0"/>
                <a:cs typeface="Times New Roman" panose="02020603050405020304" pitchFamily="18" charset="0"/>
              </a:rPr>
              <a:t>yeniliklerin </a:t>
            </a:r>
            <a:r>
              <a:rPr lang="tr-TR" sz="5000" dirty="0">
                <a:latin typeface="Times New Roman" panose="02020603050405020304" pitchFamily="18" charset="0"/>
                <a:cs typeface="Times New Roman" panose="02020603050405020304" pitchFamily="18" charset="0"/>
              </a:rPr>
              <a:t>yaşama kattığı kolaylıklara rağmen dünya tamamen insanlığın doğasına aykırı farklı bir yöne sürüklenmektedir.</a:t>
            </a:r>
          </a:p>
        </p:txBody>
      </p:sp>
    </p:spTree>
    <p:extLst>
      <p:ext uri="{BB962C8B-B14F-4D97-AF65-F5344CB8AC3E}">
        <p14:creationId xmlns:p14="http://schemas.microsoft.com/office/powerpoint/2010/main" val="2655059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5500" dirty="0">
                <a:latin typeface="Times New Roman" panose="02020603050405020304" pitchFamily="18" charset="0"/>
                <a:cs typeface="Times New Roman" panose="02020603050405020304" pitchFamily="18" charset="0"/>
              </a:rPr>
              <a:t>Dünya genelinde paket </a:t>
            </a:r>
            <a:r>
              <a:rPr lang="tr-TR" sz="5500" dirty="0" err="1">
                <a:latin typeface="Times New Roman" panose="02020603050405020304" pitchFamily="18" charset="0"/>
                <a:cs typeface="Times New Roman" panose="02020603050405020304" pitchFamily="18" charset="0"/>
              </a:rPr>
              <a:t>müfredatların</a:t>
            </a:r>
            <a:r>
              <a:rPr lang="tr-TR" sz="5500" dirty="0">
                <a:latin typeface="Times New Roman" panose="02020603050405020304" pitchFamily="18" charset="0"/>
                <a:cs typeface="Times New Roman" panose="02020603050405020304" pitchFamily="18" charset="0"/>
              </a:rPr>
              <a:t> zorunlu olarak bir kutuya doldurulduğu gibi çocuğa yüklendiği bir çağ yaşıyoruz. Bütün okul kademelerinde öğrenenin bireysel farklılıklarını gözeten bir amaç-yapı-davranış ilişkisi hedeflenmektedir</a:t>
            </a:r>
          </a:p>
        </p:txBody>
      </p:sp>
    </p:spTree>
    <p:extLst>
      <p:ext uri="{BB962C8B-B14F-4D97-AF65-F5344CB8AC3E}">
        <p14:creationId xmlns:p14="http://schemas.microsoft.com/office/powerpoint/2010/main" val="1081939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5500" dirty="0">
                <a:latin typeface="Times New Roman" panose="02020603050405020304" pitchFamily="18" charset="0"/>
                <a:cs typeface="Times New Roman" panose="02020603050405020304" pitchFamily="18" charset="0"/>
              </a:rPr>
              <a:t>Bu hedef doğrultusunda insanlığın ürettiği ortak değerler ile yeni çağ becerilerini birlikte içselleştiren bir öğrenen kendisine, ailesine, ülkesine daha yararlı olacaktır. Her türlü öğrenme yaşantısında bilgi ve katma değer üretimi bilinci ve insanların hayrı merkezli bir bakış açısı olduğunda artacaktır.</a:t>
            </a:r>
          </a:p>
          <a:p>
            <a:endParaRPr lang="tr-TR" sz="5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093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5300" dirty="0">
                <a:latin typeface="Times New Roman" panose="02020603050405020304" pitchFamily="18" charset="0"/>
                <a:cs typeface="Times New Roman" panose="02020603050405020304" pitchFamily="18" charset="0"/>
              </a:rPr>
              <a:t>Çocuklarımız her anlamda muvaffak kılmanın yanı sıra, insanlığı hizmet ederek evrensel medeniyete katkı sağlamak olarak görüyoruz. Milli, ahlaki, insani, manevi ve kültürel değerlerimizi çocukların yaşantılarında inşa etmelerini sağlamayı bu yaklaşımlarımızın özü olarak değerlendiriyoruz.</a:t>
            </a:r>
          </a:p>
          <a:p>
            <a:endParaRPr lang="tr-TR" sz="5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538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534" y="0"/>
            <a:ext cx="12096466" cy="6858000"/>
          </a:xfrm>
        </p:spPr>
        <p:txBody>
          <a:bodyPr/>
          <a:lstStyle/>
          <a:p>
            <a:r>
              <a:rPr lang="tr-TR" sz="5000" dirty="0" smtClean="0">
                <a:latin typeface="Times New Roman" panose="02020603050405020304" pitchFamily="18" charset="0"/>
                <a:cs typeface="Times New Roman" panose="02020603050405020304" pitchFamily="18" charset="0"/>
              </a:rPr>
              <a:t>Çocuklarımızı bilgi yoğun ve rekabetçi dünyasına en iyi şekilde hazırlamamız gerekiyor.Bunun için sabır,emek,samimiyet ve fedakarlık gerekiyor.</a:t>
            </a:r>
            <a:br>
              <a:rPr lang="tr-TR" sz="5000" dirty="0" smtClean="0">
                <a:latin typeface="Times New Roman" panose="02020603050405020304" pitchFamily="18" charset="0"/>
                <a:cs typeface="Times New Roman" panose="02020603050405020304" pitchFamily="18" charset="0"/>
              </a:rPr>
            </a:br>
            <a:r>
              <a:rPr lang="tr-TR" sz="5000" dirty="0" smtClean="0">
                <a:latin typeface="Times New Roman" panose="02020603050405020304" pitchFamily="18" charset="0"/>
                <a:cs typeface="Times New Roman" panose="02020603050405020304" pitchFamily="18" charset="0"/>
              </a:rPr>
              <a:t>   İnsanı merkeze alan bir eğitim sistemi ile nitelikli,özgüveni yüksek ,milli ve manevi değerlerle teçhiz edilmiş nesiller yetiştirmek temel </a:t>
            </a:r>
            <a:r>
              <a:rPr lang="tr-TR" sz="5000" dirty="0" err="1" smtClean="0">
                <a:latin typeface="Times New Roman" panose="02020603050405020304" pitchFamily="18" charset="0"/>
                <a:cs typeface="Times New Roman" panose="02020603050405020304" pitchFamily="18" charset="0"/>
              </a:rPr>
              <a:t>politakamızdır</a:t>
            </a:r>
            <a:r>
              <a:rPr lang="tr-TR" sz="5000" dirty="0" smtClean="0">
                <a:latin typeface="Times New Roman" panose="02020603050405020304" pitchFamily="18" charset="0"/>
                <a:cs typeface="Times New Roman" panose="02020603050405020304" pitchFamily="18" charset="0"/>
              </a:rPr>
              <a:t>.</a:t>
            </a:r>
            <a:endParaRPr lang="tr-TR" sz="5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5534" y="95535"/>
            <a:ext cx="11969087" cy="6619164"/>
          </a:xfrm>
        </p:spPr>
        <p:txBody>
          <a:bodyPr/>
          <a:lstStyle/>
          <a:p>
            <a:r>
              <a:rPr lang="tr-TR" sz="8000" dirty="0" smtClean="0">
                <a:latin typeface="Times New Roman" panose="02020603050405020304" pitchFamily="18" charset="0"/>
                <a:cs typeface="Times New Roman" panose="02020603050405020304" pitchFamily="18" charset="0"/>
              </a:rPr>
              <a:t>İÇERİK VE UYGULAMA</a:t>
            </a:r>
            <a:r>
              <a:rPr lang="tr-TR" dirty="0" smtClean="0"/>
              <a:t/>
            </a:r>
            <a:br>
              <a:rPr lang="tr-TR" dirty="0" smtClean="0"/>
            </a:b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34" y="1423062"/>
            <a:ext cx="10359236" cy="4977738"/>
          </a:xfrm>
          <a:prstGeom prst="rect">
            <a:avLst/>
          </a:prstGeom>
          <a:ln>
            <a:noFill/>
          </a:ln>
          <a:effectLst>
            <a:softEdge rad="112500"/>
          </a:effectLst>
        </p:spPr>
      </p:pic>
    </p:spTree>
    <p:extLst>
      <p:ext uri="{BB962C8B-B14F-4D97-AF65-F5344CB8AC3E}">
        <p14:creationId xmlns:p14="http://schemas.microsoft.com/office/powerpoint/2010/main" val="3361762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4" y="163773"/>
            <a:ext cx="11696132" cy="6523630"/>
          </a:xfrm>
        </p:spPr>
        <p:txBody>
          <a:bodyPr/>
          <a:lstStyle/>
          <a:p>
            <a:r>
              <a:rPr lang="tr-TR" sz="6000" dirty="0" smtClean="0">
                <a:latin typeface="Times New Roman" panose="02020603050405020304" pitchFamily="18" charset="0"/>
                <a:cs typeface="Times New Roman" panose="02020603050405020304" pitchFamily="18" charset="0"/>
              </a:rPr>
              <a:t>-Müfredat çocuklarımızın ilgi, yetenek ve mizaçlarına göre düzenleniyor.</a:t>
            </a:r>
            <a:br>
              <a:rPr lang="tr-TR" sz="6000" dirty="0" smtClean="0">
                <a:latin typeface="Times New Roman" panose="02020603050405020304" pitchFamily="18" charset="0"/>
                <a:cs typeface="Times New Roman" panose="02020603050405020304" pitchFamily="18" charset="0"/>
              </a:rPr>
            </a:br>
            <a:r>
              <a:rPr lang="tr-TR" sz="6000" dirty="0" smtClean="0">
                <a:latin typeface="Times New Roman" panose="02020603050405020304" pitchFamily="18" charset="0"/>
                <a:cs typeface="Times New Roman" panose="02020603050405020304" pitchFamily="18" charset="0"/>
              </a:rPr>
              <a:t>-Zorunlu ders saat ve çeşitleri azalıyor.</a:t>
            </a:r>
            <a:br>
              <a:rPr lang="tr-TR" sz="6000" dirty="0" smtClean="0">
                <a:latin typeface="Times New Roman" panose="02020603050405020304" pitchFamily="18" charset="0"/>
                <a:cs typeface="Times New Roman" panose="02020603050405020304" pitchFamily="18" charset="0"/>
              </a:rPr>
            </a:br>
            <a:endParaRPr lang="tr-T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2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6000" dirty="0" smtClean="0">
                <a:latin typeface="Times New Roman" panose="02020603050405020304" pitchFamily="18" charset="0"/>
                <a:cs typeface="Times New Roman" panose="02020603050405020304" pitchFamily="18" charset="0"/>
              </a:rPr>
              <a:t>OKUL GELİŞİM MODELİ</a:t>
            </a:r>
            <a:r>
              <a:rPr lang="tr-TR" dirty="0" smtClean="0"/>
              <a:t/>
            </a:r>
            <a:br>
              <a:rPr lang="tr-TR" dirty="0" smtClean="0"/>
            </a:b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3" y="1675827"/>
            <a:ext cx="10140286" cy="4656734"/>
          </a:xfrm>
          <a:prstGeom prst="rect">
            <a:avLst/>
          </a:prstGeom>
          <a:ln>
            <a:noFill/>
          </a:ln>
          <a:effectLst>
            <a:softEdge rad="112500"/>
          </a:effectLst>
        </p:spPr>
      </p:pic>
    </p:spTree>
    <p:extLst>
      <p:ext uri="{BB962C8B-B14F-4D97-AF65-F5344CB8AC3E}">
        <p14:creationId xmlns:p14="http://schemas.microsoft.com/office/powerpoint/2010/main" val="2357987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2955" y="218365"/>
            <a:ext cx="11109278" cy="6359856"/>
          </a:xfrm>
        </p:spPr>
        <p:txBody>
          <a:bodyPr/>
          <a:lstStyle/>
          <a:p>
            <a:r>
              <a:rPr lang="tr-TR" sz="6500" dirty="0" smtClean="0">
                <a:latin typeface="Times New Roman" panose="02020603050405020304" pitchFamily="18" charset="0"/>
                <a:cs typeface="Times New Roman" panose="02020603050405020304" pitchFamily="18" charset="0"/>
              </a:rPr>
              <a:t>-Her okul kendi  okul gelişim modelini kendisi hazırlayacak ve uygulamaya başlayacaktır.</a:t>
            </a:r>
            <a:br>
              <a:rPr lang="tr-TR" sz="6500" dirty="0" smtClean="0">
                <a:latin typeface="Times New Roman" panose="02020603050405020304" pitchFamily="18" charset="0"/>
                <a:cs typeface="Times New Roman" panose="02020603050405020304" pitchFamily="18" charset="0"/>
              </a:rPr>
            </a:br>
            <a:r>
              <a:rPr lang="tr-TR" sz="6500" dirty="0" smtClean="0">
                <a:latin typeface="Times New Roman" panose="02020603050405020304" pitchFamily="18" charset="0"/>
                <a:cs typeface="Times New Roman" panose="02020603050405020304" pitchFamily="18" charset="0"/>
              </a:rPr>
              <a:t>-Tüm okullarda tasarım ve beceri atölyeleri kuruluyor.</a:t>
            </a:r>
            <a:br>
              <a:rPr lang="tr-TR" sz="6500" dirty="0" smtClean="0">
                <a:latin typeface="Times New Roman" panose="02020603050405020304" pitchFamily="18" charset="0"/>
                <a:cs typeface="Times New Roman" panose="02020603050405020304" pitchFamily="18" charset="0"/>
              </a:rPr>
            </a:br>
            <a:endParaRPr lang="tr-TR" sz="6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415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500" dirty="0">
                <a:latin typeface="Times New Roman" panose="02020603050405020304" pitchFamily="18" charset="0"/>
                <a:cs typeface="Times New Roman" panose="02020603050405020304" pitchFamily="18" charset="0"/>
              </a:rPr>
              <a:t>ÖĞRENME ANALİTİĞİ ARAÇLARIYLA VERİYE DAYALI YÖNETİM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638" y="3195565"/>
            <a:ext cx="9867332" cy="3300768"/>
          </a:xfrm>
          <a:prstGeom prst="rect">
            <a:avLst/>
          </a:prstGeom>
          <a:ln>
            <a:noFill/>
          </a:ln>
          <a:effectLst>
            <a:softEdge rad="112500"/>
          </a:effectLst>
        </p:spPr>
      </p:pic>
    </p:spTree>
    <p:extLst>
      <p:ext uri="{BB962C8B-B14F-4D97-AF65-F5344CB8AC3E}">
        <p14:creationId xmlns:p14="http://schemas.microsoft.com/office/powerpoint/2010/main" val="4272037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t"/>
            <a:r>
              <a:rPr lang="tr-TR" dirty="0"/>
              <a:t>• Veriye dayalı yönetimle bürokratik iş yükü azaltılıyor. </a:t>
            </a:r>
            <a:br>
              <a:rPr lang="tr-TR" dirty="0"/>
            </a:br>
            <a:r>
              <a:rPr lang="tr-TR" dirty="0"/>
              <a:t>• Eğitimin yönetiminde kullanılan veri tabanları bütünleştirilerek sadeleştiriliyor.        </a:t>
            </a:r>
            <a:br>
              <a:rPr lang="tr-TR" dirty="0"/>
            </a:br>
            <a:r>
              <a:rPr lang="tr-TR" dirty="0"/>
              <a:t>• Çocuklarımızın öğrenmelerinin takibi ve desteklenmesi için öğrenme analitiği platformu kuruluyor.</a:t>
            </a:r>
            <a:br>
              <a:rPr lang="tr-TR" dirty="0"/>
            </a:br>
            <a:endParaRPr lang="tr-TR" dirty="0"/>
          </a:p>
        </p:txBody>
      </p:sp>
    </p:spTree>
    <p:extLst>
      <p:ext uri="{BB962C8B-B14F-4D97-AF65-F5344CB8AC3E}">
        <p14:creationId xmlns:p14="http://schemas.microsoft.com/office/powerpoint/2010/main" val="357246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lnSpcReduction="10000"/>
          </a:bodyPr>
          <a:lstStyle/>
          <a:p>
            <a:r>
              <a:rPr lang="tr-TR" sz="5000" dirty="0">
                <a:latin typeface="Times New Roman" panose="02020603050405020304" pitchFamily="18" charset="0"/>
                <a:cs typeface="Times New Roman" panose="02020603050405020304" pitchFamily="18" charset="0"/>
              </a:rPr>
              <a:t>Eğitimin muhtevasına sadece Endüstrinin ihtiyaçlarını dikkate alarak belirleniyorsa, insanoğlunun teknolojiye duyduğu ihtiyaç ve pazar koşullarının dayattığı tüketim alışkanlıkları insanoğlunun giderek kendisine yabancılaşması, insanı insan yapan değerlerden uzaklaşması sürecini tetikliyorsa eğitim ekosistemimiz bu gidişe esaslı bir şerh düşme sorumluğuna sahiptir.</a:t>
            </a:r>
          </a:p>
          <a:p>
            <a:endParaRPr lang="tr-TR" dirty="0"/>
          </a:p>
        </p:txBody>
      </p:sp>
    </p:spTree>
    <p:extLst>
      <p:ext uri="{BB962C8B-B14F-4D97-AF65-F5344CB8AC3E}">
        <p14:creationId xmlns:p14="http://schemas.microsoft.com/office/powerpoint/2010/main" val="1105981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6500" dirty="0">
                <a:latin typeface="Times New Roman" panose="02020603050405020304" pitchFamily="18" charset="0"/>
                <a:cs typeface="Times New Roman" panose="02020603050405020304" pitchFamily="18" charset="0"/>
              </a:rPr>
              <a:t>ÖLÇME VE DEĞERLENDİRME</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78" y="2620370"/>
            <a:ext cx="10153934" cy="3916907"/>
          </a:xfrm>
          <a:prstGeom prst="rect">
            <a:avLst/>
          </a:prstGeom>
          <a:ln>
            <a:noFill/>
          </a:ln>
          <a:effectLst>
            <a:softEdge rad="112500"/>
          </a:effectLst>
        </p:spPr>
      </p:pic>
    </p:spTree>
    <p:extLst>
      <p:ext uri="{BB962C8B-B14F-4D97-AF65-F5344CB8AC3E}">
        <p14:creationId xmlns:p14="http://schemas.microsoft.com/office/powerpoint/2010/main" val="706081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t"/>
            <a:r>
              <a:rPr lang="tr-TR" dirty="0"/>
              <a:t>• Okullarımızda yeterlik temelli değerlendirme uygulamaları başlatılıyor</a:t>
            </a:r>
            <a:br>
              <a:rPr lang="tr-TR" dirty="0"/>
            </a:br>
            <a:r>
              <a:rPr lang="tr-TR" dirty="0"/>
              <a:t>• Sınıftaki çocukların akademik başarılarının izlenmesi ve desteklenmesi için Türkiye genelinde ‘Öğrenci Başarı İzleme Araştırması’ yapılıyor </a:t>
            </a:r>
            <a:br>
              <a:rPr lang="tr-TR" dirty="0"/>
            </a:br>
            <a:r>
              <a:rPr lang="tr-TR" dirty="0"/>
              <a:t>• Sınavla öğrenci alan okullar kademeli olarak azaltılıyor. </a:t>
            </a:r>
            <a:br>
              <a:rPr lang="tr-TR" dirty="0"/>
            </a:br>
            <a:r>
              <a:rPr lang="tr-TR" dirty="0"/>
              <a:t>• Çocuklarımızın tüm kademelerde izlenmesi ve desteklenmesi için ‘ e-</a:t>
            </a:r>
            <a:r>
              <a:rPr lang="tr-TR" dirty="0" err="1"/>
              <a:t>portfolyo</a:t>
            </a:r>
            <a:r>
              <a:rPr lang="tr-TR" dirty="0"/>
              <a:t> ’ sistemine geçiliyor.</a:t>
            </a:r>
            <a:br>
              <a:rPr lang="tr-TR" dirty="0"/>
            </a:br>
            <a:endParaRPr lang="tr-TR" dirty="0"/>
          </a:p>
        </p:txBody>
      </p:sp>
    </p:spTree>
    <p:extLst>
      <p:ext uri="{BB962C8B-B14F-4D97-AF65-F5344CB8AC3E}">
        <p14:creationId xmlns:p14="http://schemas.microsoft.com/office/powerpoint/2010/main" val="1235192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6000" dirty="0">
                <a:latin typeface="Times New Roman" panose="02020603050405020304" pitchFamily="18" charset="0"/>
                <a:cs typeface="Times New Roman" panose="02020603050405020304" pitchFamily="18" charset="0"/>
              </a:rPr>
              <a:t>İNSAN KAYNAKLARININ GELİŞTİRİLMESİ VE YÖNETİMİ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069" y="2450768"/>
            <a:ext cx="7095699" cy="3977327"/>
          </a:xfrm>
          <a:prstGeom prst="rect">
            <a:avLst/>
          </a:prstGeom>
          <a:ln>
            <a:noFill/>
          </a:ln>
          <a:effectLst>
            <a:softEdge rad="112500"/>
          </a:effectLst>
        </p:spPr>
      </p:pic>
    </p:spTree>
    <p:extLst>
      <p:ext uri="{BB962C8B-B14F-4D97-AF65-F5344CB8AC3E}">
        <p14:creationId xmlns:p14="http://schemas.microsoft.com/office/powerpoint/2010/main" val="1324216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479" y="136478"/>
            <a:ext cx="9914356" cy="1716770"/>
          </a:xfrm>
        </p:spPr>
        <p:txBody>
          <a:bodyPr/>
          <a:lstStyle/>
          <a:p>
            <a:pPr fontAlgn="t"/>
            <a:r>
              <a:rPr lang="tr-TR" sz="4500" dirty="0">
                <a:latin typeface="Times New Roman" panose="02020603050405020304" pitchFamily="18" charset="0"/>
                <a:cs typeface="Times New Roman" panose="02020603050405020304" pitchFamily="18" charset="0"/>
              </a:rPr>
              <a:t>• Öğretmenlik meslek kanunu çıkıyor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Sözleşmeli öğretmenlerin görev süreleri kısalıyor. (3 ARTI 1 YIL OLUYOR)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Ücretli öğretmenlerin ücretleri artıyor • Elverişsiz koşullarda görev yapan öğretmenlere ve yöneticilere teşvik veriliyor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Öğretmenler ve okul müdürleri yüksek lisanslı oluyor </a:t>
            </a:r>
            <a:br>
              <a:rPr lang="tr-TR" sz="4500" dirty="0">
                <a:latin typeface="Times New Roman" panose="02020603050405020304" pitchFamily="18" charset="0"/>
                <a:cs typeface="Times New Roman" panose="02020603050405020304" pitchFamily="18" charset="0"/>
              </a:rPr>
            </a:br>
            <a:endParaRPr lang="tr-TR"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856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421" y="0"/>
            <a:ext cx="9873413" cy="1853248"/>
          </a:xfrm>
        </p:spPr>
        <p:txBody>
          <a:bodyPr/>
          <a:lstStyle/>
          <a:p>
            <a:pPr fontAlgn="t"/>
            <a:r>
              <a:rPr lang="tr-TR" sz="4000" dirty="0">
                <a:latin typeface="Times New Roman" panose="02020603050405020304" pitchFamily="18" charset="0"/>
                <a:cs typeface="Times New Roman" panose="02020603050405020304" pitchFamily="18" charset="0"/>
              </a:rPr>
              <a:t>• Okul müdürlüğü yüksek lisansa dayalı bir meslek oluyor. </a:t>
            </a:r>
            <a:br>
              <a:rPr lang="tr-TR" sz="4000"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 Öğretmen yetiştirme programları uygulama ağırlıklı hale geliyor. </a:t>
            </a:r>
            <a:br>
              <a:rPr lang="tr-TR" sz="4000"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 Öğretmenlere yan alan yüksek lisans imkânı geliyor </a:t>
            </a:r>
            <a:br>
              <a:rPr lang="tr-TR" sz="4000"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 Başarılı öğretmenler yurt dışına gönderiliyor </a:t>
            </a:r>
            <a:br>
              <a:rPr lang="tr-TR" sz="4000"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 Okul yöneticiliğine atanmada liyakat temelli bir değerlendirme geliyor. </a:t>
            </a:r>
            <a:br>
              <a:rPr lang="tr-TR" sz="4000" dirty="0">
                <a:latin typeface="Times New Roman" panose="02020603050405020304" pitchFamily="18" charset="0"/>
                <a:cs typeface="Times New Roman" panose="02020603050405020304" pitchFamily="18" charset="0"/>
              </a:rPr>
            </a:br>
            <a:r>
              <a:rPr lang="tr-TR" sz="4000" dirty="0">
                <a:latin typeface="Times New Roman" panose="02020603050405020304" pitchFamily="18" charset="0"/>
                <a:cs typeface="Times New Roman" panose="02020603050405020304" pitchFamily="18" charset="0"/>
              </a:rPr>
              <a:t>• Okul yöneticiliğinin özlük hakları iyileştiriliyor</a:t>
            </a:r>
            <a:br>
              <a:rPr lang="tr-TR" sz="4000" dirty="0">
                <a:latin typeface="Times New Roman" panose="02020603050405020304" pitchFamily="18" charset="0"/>
                <a:cs typeface="Times New Roman" panose="02020603050405020304" pitchFamily="18" charset="0"/>
              </a:rPr>
            </a:br>
            <a:endParaRPr lang="tr-T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870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013" y="368490"/>
            <a:ext cx="10836322" cy="1484758"/>
          </a:xfrm>
        </p:spPr>
        <p:txBody>
          <a:bodyPr/>
          <a:lstStyle/>
          <a:p>
            <a:r>
              <a:rPr lang="tr-TR" sz="6500" dirty="0">
                <a:latin typeface="Times New Roman" panose="02020603050405020304" pitchFamily="18" charset="0"/>
                <a:cs typeface="Times New Roman" panose="02020603050405020304" pitchFamily="18" charset="0"/>
              </a:rPr>
              <a:t>OKULLARIN FİNANSMANI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21" y="1651378"/>
            <a:ext cx="9976514" cy="4844955"/>
          </a:xfrm>
          <a:prstGeom prst="rect">
            <a:avLst/>
          </a:prstGeom>
          <a:ln>
            <a:noFill/>
          </a:ln>
          <a:effectLst>
            <a:softEdge rad="112500"/>
          </a:effectLst>
        </p:spPr>
      </p:pic>
    </p:spTree>
    <p:extLst>
      <p:ext uri="{BB962C8B-B14F-4D97-AF65-F5344CB8AC3E}">
        <p14:creationId xmlns:p14="http://schemas.microsoft.com/office/powerpoint/2010/main" val="978756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830" y="122830"/>
            <a:ext cx="10290411" cy="1730418"/>
          </a:xfrm>
        </p:spPr>
        <p:txBody>
          <a:bodyPr/>
          <a:lstStyle/>
          <a:p>
            <a:pPr fontAlgn="t"/>
            <a:r>
              <a:rPr lang="tr-TR" sz="4500" dirty="0">
                <a:latin typeface="Times New Roman" panose="02020603050405020304" pitchFamily="18" charset="0"/>
                <a:cs typeface="Times New Roman" panose="02020603050405020304" pitchFamily="18" charset="0"/>
              </a:rPr>
              <a:t>• Okullara gelişim bütçesi veriliyor.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Eğitim hayırseverlerinin bağışları için il ve bakanlık teşkilatında yeni bir yapı kuruluyor.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Diğer bakanlıklarla işbirlikleriyle eğitimin finansmanında yeni bir kapasite yaratılıyor.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Mesleki teknik eğitim kurumlarının döner sermaye gelirlerini arttırmak için yeni bir modele geçiliyor.</a:t>
            </a:r>
          </a:p>
        </p:txBody>
      </p:sp>
    </p:spTree>
    <p:extLst>
      <p:ext uri="{BB962C8B-B14F-4D97-AF65-F5344CB8AC3E}">
        <p14:creationId xmlns:p14="http://schemas.microsoft.com/office/powerpoint/2010/main" val="3589665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2137" y="191069"/>
            <a:ext cx="10590663" cy="1662179"/>
          </a:xfrm>
        </p:spPr>
        <p:txBody>
          <a:bodyPr/>
          <a:lstStyle/>
          <a:p>
            <a:r>
              <a:rPr lang="tr-TR" sz="6500" dirty="0">
                <a:latin typeface="Times New Roman" panose="02020603050405020304" pitchFamily="18" charset="0"/>
                <a:cs typeface="Times New Roman" panose="02020603050405020304" pitchFamily="18" charset="0"/>
              </a:rPr>
              <a:t>TEFTİŞ VE KURUMSAL REHBERLİK HİZMETLERİ</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96" y="2456597"/>
            <a:ext cx="9935569" cy="4026089"/>
          </a:xfrm>
          <a:prstGeom prst="rect">
            <a:avLst/>
          </a:prstGeom>
          <a:ln>
            <a:noFill/>
          </a:ln>
          <a:effectLst>
            <a:softEdge rad="112500"/>
          </a:effectLst>
        </p:spPr>
      </p:pic>
    </p:spTree>
    <p:extLst>
      <p:ext uri="{BB962C8B-B14F-4D97-AF65-F5344CB8AC3E}">
        <p14:creationId xmlns:p14="http://schemas.microsoft.com/office/powerpoint/2010/main" val="26210172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t"/>
            <a:r>
              <a:rPr lang="tr-TR" sz="5000" dirty="0">
                <a:latin typeface="Times New Roman" panose="02020603050405020304" pitchFamily="18" charset="0"/>
                <a:cs typeface="Times New Roman" panose="02020603050405020304" pitchFamily="18" charset="0"/>
              </a:rPr>
              <a:t>• Teftiş sisteminde rehberlik ile inceleme, araştırma ve soruşturma birbirinden ayrılıyor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Bakanlık müfettişlerine eğitim politikalarının uygulanmalarının izlenmesine ilişkin yeni bir rol veriliyor</a:t>
            </a:r>
            <a:br>
              <a:rPr lang="tr-TR" sz="5000" dirty="0">
                <a:latin typeface="Times New Roman" panose="02020603050405020304" pitchFamily="18" charset="0"/>
                <a:cs typeface="Times New Roman" panose="02020603050405020304" pitchFamily="18" charset="0"/>
              </a:rPr>
            </a:br>
            <a:endParaRPr lang="tr-TR"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534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3973" y="207059"/>
            <a:ext cx="10326689" cy="1400530"/>
          </a:xfrm>
        </p:spPr>
        <p:txBody>
          <a:bodyPr/>
          <a:lstStyle/>
          <a:p>
            <a:r>
              <a:rPr lang="tr-TR" sz="6000" dirty="0">
                <a:latin typeface="Times New Roman" panose="02020603050405020304" pitchFamily="18" charset="0"/>
                <a:cs typeface="Times New Roman" panose="02020603050405020304" pitchFamily="18" charset="0"/>
              </a:rPr>
              <a:t>REHBERLİK VE PSİKOLOJİK DANIŞMANLIK</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048" y="2265528"/>
            <a:ext cx="10399594" cy="4176215"/>
          </a:xfrm>
          <a:prstGeom prst="rect">
            <a:avLst/>
          </a:prstGeom>
          <a:ln>
            <a:noFill/>
          </a:ln>
          <a:effectLst>
            <a:softEdge rad="112500"/>
          </a:effectLst>
        </p:spPr>
      </p:pic>
    </p:spTree>
    <p:extLst>
      <p:ext uri="{BB962C8B-B14F-4D97-AF65-F5344CB8AC3E}">
        <p14:creationId xmlns:p14="http://schemas.microsoft.com/office/powerpoint/2010/main" val="3342011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fontScale="92500"/>
          </a:bodyPr>
          <a:lstStyle/>
          <a:p>
            <a:r>
              <a:rPr lang="tr-TR" sz="8000" dirty="0">
                <a:latin typeface="Times New Roman" panose="02020603050405020304" pitchFamily="18" charset="0"/>
                <a:cs typeface="Times New Roman" panose="02020603050405020304" pitchFamily="18" charset="0"/>
              </a:rPr>
              <a:t>İnsanı araçlarda zengin amaçlarda yoksul bırakan bir bakış açısına /yaklaşımına söyleyecek sözümüz verilecek daha derin cevaplarımız olmalıdır.</a:t>
            </a:r>
          </a:p>
          <a:p>
            <a:endParaRPr lang="tr-TR" dirty="0"/>
          </a:p>
        </p:txBody>
      </p:sp>
    </p:spTree>
    <p:extLst>
      <p:ext uri="{BB962C8B-B14F-4D97-AF65-F5344CB8AC3E}">
        <p14:creationId xmlns:p14="http://schemas.microsoft.com/office/powerpoint/2010/main" val="3927558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917" y="193411"/>
            <a:ext cx="10449519" cy="1280547"/>
          </a:xfrm>
        </p:spPr>
        <p:txBody>
          <a:bodyPr/>
          <a:lstStyle/>
          <a:p>
            <a:pPr fontAlgn="t"/>
            <a:r>
              <a:rPr lang="tr-TR" sz="4400" dirty="0">
                <a:latin typeface="Times New Roman" panose="02020603050405020304" pitchFamily="18" charset="0"/>
                <a:cs typeface="Times New Roman" panose="02020603050405020304" pitchFamily="18" charset="0"/>
              </a:rPr>
              <a:t>• Öğrencilere kariyer rehberliği sistemi geliyor. </a:t>
            </a:r>
            <a:br>
              <a:rPr lang="tr-TR" sz="4400" dirty="0">
                <a:latin typeface="Times New Roman" panose="02020603050405020304" pitchFamily="18" charset="0"/>
                <a:cs typeface="Times New Roman" panose="02020603050405020304" pitchFamily="18" charset="0"/>
              </a:rPr>
            </a:br>
            <a:r>
              <a:rPr lang="tr-TR" sz="4400" dirty="0">
                <a:latin typeface="Times New Roman" panose="02020603050405020304" pitchFamily="18" charset="0"/>
                <a:cs typeface="Times New Roman" panose="02020603050405020304" pitchFamily="18" charset="0"/>
              </a:rPr>
              <a:t>• Psikolojik danışma ve rehberlik hizmetleri Milli Eğitim Sistemimizde yeniden yapılandırılıyor </a:t>
            </a:r>
            <a:br>
              <a:rPr lang="tr-TR" sz="4400" dirty="0">
                <a:latin typeface="Times New Roman" panose="02020603050405020304" pitchFamily="18" charset="0"/>
                <a:cs typeface="Times New Roman" panose="02020603050405020304" pitchFamily="18" charset="0"/>
              </a:rPr>
            </a:br>
            <a:r>
              <a:rPr lang="tr-TR" sz="4400" dirty="0">
                <a:latin typeface="Times New Roman" panose="02020603050405020304" pitchFamily="18" charset="0"/>
                <a:cs typeface="Times New Roman" panose="02020603050405020304" pitchFamily="18" charset="0"/>
              </a:rPr>
              <a:t>• Türk kültürüne özgü tanılama, yönlendirme, yetkinlik araçları yapılandırılıyor. </a:t>
            </a:r>
            <a:br>
              <a:rPr lang="tr-TR" sz="4400" dirty="0">
                <a:latin typeface="Times New Roman" panose="02020603050405020304" pitchFamily="18" charset="0"/>
                <a:cs typeface="Times New Roman" panose="02020603050405020304" pitchFamily="18" charset="0"/>
              </a:rPr>
            </a:br>
            <a:r>
              <a:rPr lang="tr-TR" sz="4400" dirty="0">
                <a:latin typeface="Times New Roman" panose="02020603050405020304" pitchFamily="18" charset="0"/>
                <a:cs typeface="Times New Roman" panose="02020603050405020304" pitchFamily="18" charset="0"/>
              </a:rPr>
              <a:t>• Rehberlik araştırma merkezleri (RAM) yeniden yapılandırılıyor.</a:t>
            </a:r>
            <a:r>
              <a:rPr lang="tr-TR" sz="4000" dirty="0">
                <a:latin typeface="Times New Roman" panose="02020603050405020304" pitchFamily="18" charset="0"/>
                <a:cs typeface="Times New Roman" panose="02020603050405020304" pitchFamily="18" charset="0"/>
              </a:rPr>
              <a:t/>
            </a:r>
            <a:br>
              <a:rPr lang="tr-TR" sz="4000" dirty="0">
                <a:latin typeface="Times New Roman" panose="02020603050405020304" pitchFamily="18" charset="0"/>
                <a:cs typeface="Times New Roman" panose="02020603050405020304" pitchFamily="18" charset="0"/>
              </a:rPr>
            </a:br>
            <a:endParaRPr lang="tr-T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283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8490" y="204716"/>
            <a:ext cx="10754435" cy="1648532"/>
          </a:xfrm>
        </p:spPr>
        <p:txBody>
          <a:bodyPr/>
          <a:lstStyle/>
          <a:p>
            <a:r>
              <a:rPr lang="tr-TR" sz="7000" dirty="0">
                <a:latin typeface="Times New Roman" panose="02020603050405020304" pitchFamily="18" charset="0"/>
                <a:cs typeface="Times New Roman" panose="02020603050405020304" pitchFamily="18" charset="0"/>
              </a:rPr>
              <a:t>ÖZEL EĞİTİM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625" y="1569492"/>
            <a:ext cx="9935571" cy="5008729"/>
          </a:xfrm>
          <a:prstGeom prst="rect">
            <a:avLst/>
          </a:prstGeom>
          <a:ln>
            <a:noFill/>
          </a:ln>
          <a:effectLst>
            <a:softEdge rad="112500"/>
          </a:effectLst>
        </p:spPr>
      </p:pic>
    </p:spTree>
    <p:extLst>
      <p:ext uri="{BB962C8B-B14F-4D97-AF65-F5344CB8AC3E}">
        <p14:creationId xmlns:p14="http://schemas.microsoft.com/office/powerpoint/2010/main" val="10036569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182" y="286603"/>
            <a:ext cx="11122925" cy="1580293"/>
          </a:xfrm>
        </p:spPr>
        <p:txBody>
          <a:bodyPr/>
          <a:lstStyle/>
          <a:p>
            <a:pPr fontAlgn="t"/>
            <a:r>
              <a:rPr lang="tr-TR" sz="5300" dirty="0">
                <a:latin typeface="Times New Roman" panose="02020603050405020304" pitchFamily="18" charset="0"/>
                <a:cs typeface="Times New Roman" panose="02020603050405020304" pitchFamily="18" charset="0"/>
              </a:rPr>
              <a:t>• Özel gereksinmeli çocukların tespiti için Türkiye genelinde taramalara başlatılıyor. </a:t>
            </a:r>
            <a:br>
              <a:rPr lang="tr-TR" sz="5300" dirty="0">
                <a:latin typeface="Times New Roman" panose="02020603050405020304" pitchFamily="18" charset="0"/>
                <a:cs typeface="Times New Roman" panose="02020603050405020304" pitchFamily="18" charset="0"/>
              </a:rPr>
            </a:br>
            <a:r>
              <a:rPr lang="tr-TR" sz="5300" dirty="0">
                <a:latin typeface="Times New Roman" panose="02020603050405020304" pitchFamily="18" charset="0"/>
                <a:cs typeface="Times New Roman" panose="02020603050405020304" pitchFamily="18" charset="0"/>
              </a:rPr>
              <a:t>• Yerel yönetimlerin özel eğitim birimleri kurması teşvik ediliyor. </a:t>
            </a:r>
            <a:br>
              <a:rPr lang="tr-TR" sz="5300" dirty="0">
                <a:latin typeface="Times New Roman" panose="02020603050405020304" pitchFamily="18" charset="0"/>
                <a:cs typeface="Times New Roman" panose="02020603050405020304" pitchFamily="18" charset="0"/>
              </a:rPr>
            </a:br>
            <a:r>
              <a:rPr lang="tr-TR" sz="5300" dirty="0">
                <a:latin typeface="Times New Roman" panose="02020603050405020304" pitchFamily="18" charset="0"/>
                <a:cs typeface="Times New Roman" panose="02020603050405020304" pitchFamily="18" charset="0"/>
              </a:rPr>
              <a:t>• Özel </a:t>
            </a:r>
            <a:r>
              <a:rPr lang="tr-TR" sz="5300" dirty="0" err="1">
                <a:latin typeface="Times New Roman" panose="02020603050405020304" pitchFamily="18" charset="0"/>
                <a:cs typeface="Times New Roman" panose="02020603050405020304" pitchFamily="18" charset="0"/>
              </a:rPr>
              <a:t>gereksinimli</a:t>
            </a:r>
            <a:r>
              <a:rPr lang="tr-TR" sz="5300" dirty="0">
                <a:latin typeface="Times New Roman" panose="02020603050405020304" pitchFamily="18" charset="0"/>
                <a:cs typeface="Times New Roman" panose="02020603050405020304" pitchFamily="18" charset="0"/>
              </a:rPr>
              <a:t> çocuklarımız için mobil eğitim setleri oluşturuluyor</a:t>
            </a:r>
            <a:r>
              <a:rPr lang="tr-TR" dirty="0"/>
              <a:t/>
            </a:r>
            <a:br>
              <a:rPr lang="tr-TR" dirty="0"/>
            </a:br>
            <a:endParaRPr lang="tr-TR" dirty="0"/>
          </a:p>
        </p:txBody>
      </p:sp>
    </p:spTree>
    <p:extLst>
      <p:ext uri="{BB962C8B-B14F-4D97-AF65-F5344CB8AC3E}">
        <p14:creationId xmlns:p14="http://schemas.microsoft.com/office/powerpoint/2010/main" val="2503843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069" y="163773"/>
            <a:ext cx="9859765" cy="1689475"/>
          </a:xfrm>
        </p:spPr>
        <p:txBody>
          <a:bodyPr/>
          <a:lstStyle/>
          <a:p>
            <a:r>
              <a:rPr lang="tr-TR" sz="8000" dirty="0">
                <a:latin typeface="Times New Roman" panose="02020603050405020304" pitchFamily="18" charset="0"/>
                <a:cs typeface="Times New Roman" panose="02020603050405020304" pitchFamily="18" charset="0"/>
              </a:rPr>
              <a:t>ÖZEL YETENEK</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30" y="1570843"/>
            <a:ext cx="9430603" cy="4884549"/>
          </a:xfrm>
          <a:prstGeom prst="rect">
            <a:avLst/>
          </a:prstGeom>
          <a:ln>
            <a:noFill/>
          </a:ln>
          <a:effectLst>
            <a:softEdge rad="112500"/>
          </a:effectLst>
        </p:spPr>
      </p:pic>
    </p:spTree>
    <p:extLst>
      <p:ext uri="{BB962C8B-B14F-4D97-AF65-F5344CB8AC3E}">
        <p14:creationId xmlns:p14="http://schemas.microsoft.com/office/powerpoint/2010/main" val="1643280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421" y="259307"/>
            <a:ext cx="11232107" cy="1593941"/>
          </a:xfrm>
        </p:spPr>
        <p:txBody>
          <a:bodyPr/>
          <a:lstStyle/>
          <a:p>
            <a:pPr fontAlgn="t"/>
            <a:r>
              <a:rPr lang="tr-TR" sz="5300" dirty="0">
                <a:latin typeface="Times New Roman" panose="02020603050405020304" pitchFamily="18" charset="0"/>
                <a:cs typeface="Times New Roman" panose="02020603050405020304" pitchFamily="18" charset="0"/>
              </a:rPr>
              <a:t>• Özel yetenekli öğrenciler için mevzuat çıkarılıyor </a:t>
            </a:r>
            <a:br>
              <a:rPr lang="tr-TR" sz="5300" dirty="0">
                <a:latin typeface="Times New Roman" panose="02020603050405020304" pitchFamily="18" charset="0"/>
                <a:cs typeface="Times New Roman" panose="02020603050405020304" pitchFamily="18" charset="0"/>
              </a:rPr>
            </a:br>
            <a:r>
              <a:rPr lang="tr-TR" sz="5300" dirty="0">
                <a:latin typeface="Times New Roman" panose="02020603050405020304" pitchFamily="18" charset="0"/>
                <a:cs typeface="Times New Roman" panose="02020603050405020304" pitchFamily="18" charset="0"/>
              </a:rPr>
              <a:t>• Özel yetenekli öğrencilerin desteklenmesi için bir kurul oluşturuluyor. </a:t>
            </a:r>
            <a:br>
              <a:rPr lang="tr-TR" sz="5300" dirty="0">
                <a:latin typeface="Times New Roman" panose="02020603050405020304" pitchFamily="18" charset="0"/>
                <a:cs typeface="Times New Roman" panose="02020603050405020304" pitchFamily="18" charset="0"/>
              </a:rPr>
            </a:br>
            <a:r>
              <a:rPr lang="tr-TR" sz="5300" dirty="0">
                <a:latin typeface="Times New Roman" panose="02020603050405020304" pitchFamily="18" charset="0"/>
                <a:cs typeface="Times New Roman" panose="02020603050405020304" pitchFamily="18" charset="0"/>
              </a:rPr>
              <a:t>• Bilim sanat merkezleri yeniden yapılandırılıyor.</a:t>
            </a:r>
            <a:r>
              <a:rPr lang="tr-TR" sz="5300" dirty="0"/>
              <a:t> </a:t>
            </a:r>
            <a:r>
              <a:rPr lang="tr-TR" dirty="0"/>
              <a:t/>
            </a:r>
            <a:br>
              <a:rPr lang="tr-TR" dirty="0"/>
            </a:br>
            <a:endParaRPr lang="tr-TR" dirty="0"/>
          </a:p>
        </p:txBody>
      </p:sp>
    </p:spTree>
    <p:extLst>
      <p:ext uri="{BB962C8B-B14F-4D97-AF65-F5344CB8AC3E}">
        <p14:creationId xmlns:p14="http://schemas.microsoft.com/office/powerpoint/2010/main" val="13418198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421" y="95534"/>
            <a:ext cx="10877266" cy="1757714"/>
          </a:xfrm>
        </p:spPr>
        <p:txBody>
          <a:bodyPr/>
          <a:lstStyle/>
          <a:p>
            <a:pPr fontAlgn="t"/>
            <a:r>
              <a:rPr lang="tr-TR" sz="4900" dirty="0">
                <a:latin typeface="Times New Roman" panose="02020603050405020304" pitchFamily="18" charset="0"/>
                <a:cs typeface="Times New Roman" panose="02020603050405020304" pitchFamily="18" charset="0"/>
              </a:rPr>
              <a:t>• Özel yetenekli öğrencilerin eğitiminde okul ve eğitim sistemindeki uygulamalar iyileştiriliyor </a:t>
            </a:r>
            <a:br>
              <a:rPr lang="tr-TR" sz="4900" dirty="0">
                <a:latin typeface="Times New Roman" panose="02020603050405020304" pitchFamily="18" charset="0"/>
                <a:cs typeface="Times New Roman" panose="02020603050405020304" pitchFamily="18" charset="0"/>
              </a:rPr>
            </a:br>
            <a:r>
              <a:rPr lang="tr-TR" sz="4900" dirty="0">
                <a:latin typeface="Times New Roman" panose="02020603050405020304" pitchFamily="18" charset="0"/>
                <a:cs typeface="Times New Roman" panose="02020603050405020304" pitchFamily="18" charset="0"/>
              </a:rPr>
              <a:t>• Özel yetenekli çocuklar için müfredatta seçmeli dersler geliyor. </a:t>
            </a:r>
            <a:br>
              <a:rPr lang="tr-TR" sz="4900" dirty="0">
                <a:latin typeface="Times New Roman" panose="02020603050405020304" pitchFamily="18" charset="0"/>
                <a:cs typeface="Times New Roman" panose="02020603050405020304" pitchFamily="18" charset="0"/>
              </a:rPr>
            </a:br>
            <a:r>
              <a:rPr lang="tr-TR" sz="4900" dirty="0">
                <a:latin typeface="Times New Roman" panose="02020603050405020304" pitchFamily="18" charset="0"/>
                <a:cs typeface="Times New Roman" panose="02020603050405020304" pitchFamily="18" charset="0"/>
              </a:rPr>
              <a:t>• Özel yeteneklilerin eğitimine yönelik lisans ve lisansüstü öğretmen yetiştirme programları güncellenerek yayılımı sağlanıyor.</a:t>
            </a:r>
            <a:r>
              <a:rPr lang="tr-TR" dirty="0"/>
              <a:t/>
            </a:r>
            <a:br>
              <a:rPr lang="tr-TR" dirty="0"/>
            </a:br>
            <a:endParaRPr lang="tr-TR" dirty="0"/>
          </a:p>
        </p:txBody>
      </p:sp>
    </p:spTree>
    <p:extLst>
      <p:ext uri="{BB962C8B-B14F-4D97-AF65-F5344CB8AC3E}">
        <p14:creationId xmlns:p14="http://schemas.microsoft.com/office/powerpoint/2010/main" val="3497113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792" y="125172"/>
            <a:ext cx="10504109" cy="1400530"/>
          </a:xfrm>
        </p:spPr>
        <p:txBody>
          <a:bodyPr/>
          <a:lstStyle/>
          <a:p>
            <a:r>
              <a:rPr lang="tr-TR" sz="7000" dirty="0">
                <a:latin typeface="Times New Roman" panose="02020603050405020304" pitchFamily="18" charset="0"/>
                <a:cs typeface="Times New Roman" panose="02020603050405020304" pitchFamily="18" charset="0"/>
              </a:rPr>
              <a:t>YABANCI DİL EĞİTİMİ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64" y="1651380"/>
            <a:ext cx="9403308" cy="4749420"/>
          </a:xfrm>
          <a:prstGeom prst="rect">
            <a:avLst/>
          </a:prstGeom>
          <a:ln>
            <a:noFill/>
          </a:ln>
          <a:effectLst>
            <a:softEdge rad="112500"/>
          </a:effectLst>
        </p:spPr>
      </p:pic>
    </p:spTree>
    <p:extLst>
      <p:ext uri="{BB962C8B-B14F-4D97-AF65-F5344CB8AC3E}">
        <p14:creationId xmlns:p14="http://schemas.microsoft.com/office/powerpoint/2010/main" val="2980270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4" y="259307"/>
            <a:ext cx="11191163" cy="1593941"/>
          </a:xfrm>
        </p:spPr>
        <p:txBody>
          <a:bodyPr/>
          <a:lstStyle/>
          <a:p>
            <a:pPr fontAlgn="t"/>
            <a:r>
              <a:rPr lang="tr-TR" sz="5100" dirty="0">
                <a:latin typeface="Times New Roman" panose="02020603050405020304" pitchFamily="18" charset="0"/>
                <a:cs typeface="Times New Roman" panose="02020603050405020304" pitchFamily="18" charset="0"/>
              </a:rPr>
              <a:t>• Yabancı dil öğreniminde kademelere göre farklı öğretim yöntemleri uygulanacak </a:t>
            </a:r>
            <a:br>
              <a:rPr lang="tr-TR" sz="5100" dirty="0">
                <a:latin typeface="Times New Roman" panose="02020603050405020304" pitchFamily="18" charset="0"/>
                <a:cs typeface="Times New Roman" panose="02020603050405020304" pitchFamily="18" charset="0"/>
              </a:rPr>
            </a:br>
            <a:r>
              <a:rPr lang="tr-TR" sz="5100" dirty="0">
                <a:latin typeface="Times New Roman" panose="02020603050405020304" pitchFamily="18" charset="0"/>
                <a:cs typeface="Times New Roman" panose="02020603050405020304" pitchFamily="18" charset="0"/>
              </a:rPr>
              <a:t>• Yabancı dil öğretmenlerine yüksek lisans ve uluslararası sertifika imkanı sağlanıyor </a:t>
            </a:r>
            <a:br>
              <a:rPr lang="tr-TR" sz="5100" dirty="0">
                <a:latin typeface="Times New Roman" panose="02020603050405020304" pitchFamily="18" charset="0"/>
                <a:cs typeface="Times New Roman" panose="02020603050405020304" pitchFamily="18" charset="0"/>
              </a:rPr>
            </a:br>
            <a:r>
              <a:rPr lang="tr-TR" sz="5100" dirty="0">
                <a:latin typeface="Times New Roman" panose="02020603050405020304" pitchFamily="18" charset="0"/>
                <a:cs typeface="Times New Roman" panose="02020603050405020304" pitchFamily="18" charset="0"/>
              </a:rPr>
              <a:t>• Okul ve program türlerine göre farklı dil becerileri ön plana çıkarılıyor.</a:t>
            </a:r>
            <a:br>
              <a:rPr lang="tr-TR" sz="5100" dirty="0">
                <a:latin typeface="Times New Roman" panose="02020603050405020304" pitchFamily="18" charset="0"/>
                <a:cs typeface="Times New Roman" panose="02020603050405020304" pitchFamily="18" charset="0"/>
              </a:rPr>
            </a:br>
            <a:endParaRPr lang="tr-TR" sz="5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531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876313" cy="1400530"/>
          </a:xfrm>
        </p:spPr>
        <p:txBody>
          <a:bodyPr/>
          <a:lstStyle/>
          <a:p>
            <a:pPr fontAlgn="t"/>
            <a:r>
              <a:rPr lang="tr-TR" sz="5100" dirty="0">
                <a:latin typeface="Times New Roman" panose="02020603050405020304" pitchFamily="18" charset="0"/>
                <a:cs typeface="Times New Roman" panose="02020603050405020304" pitchFamily="18" charset="0"/>
              </a:rPr>
              <a:t>• Yabancı dil öğrenimi dijital platformları kuruluyor. </a:t>
            </a:r>
            <a:br>
              <a:rPr lang="tr-TR" sz="5100" dirty="0">
                <a:latin typeface="Times New Roman" panose="02020603050405020304" pitchFamily="18" charset="0"/>
                <a:cs typeface="Times New Roman" panose="02020603050405020304" pitchFamily="18" charset="0"/>
              </a:rPr>
            </a:br>
            <a:r>
              <a:rPr lang="tr-TR" sz="5100" dirty="0">
                <a:latin typeface="Times New Roman" panose="02020603050405020304" pitchFamily="18" charset="0"/>
                <a:cs typeface="Times New Roman" panose="02020603050405020304" pitchFamily="18" charset="0"/>
              </a:rPr>
              <a:t>• Yabancı dile öğreniminde erken yaş çocukları için oyun, hikaye, </a:t>
            </a:r>
            <a:r>
              <a:rPr lang="tr-TR" sz="5100" dirty="0" err="1">
                <a:latin typeface="Times New Roman" panose="02020603050405020304" pitchFamily="18" charset="0"/>
                <a:cs typeface="Times New Roman" panose="02020603050405020304" pitchFamily="18" charset="0"/>
              </a:rPr>
              <a:t>karaoke</a:t>
            </a:r>
            <a:r>
              <a:rPr lang="tr-TR" sz="5100" dirty="0">
                <a:latin typeface="Times New Roman" panose="02020603050405020304" pitchFamily="18" charset="0"/>
                <a:cs typeface="Times New Roman" panose="02020603050405020304" pitchFamily="18" charset="0"/>
              </a:rPr>
              <a:t> kullanılıyor.</a:t>
            </a:r>
            <a:br>
              <a:rPr lang="tr-TR" sz="5100" dirty="0">
                <a:latin typeface="Times New Roman" panose="02020603050405020304" pitchFamily="18" charset="0"/>
                <a:cs typeface="Times New Roman" panose="02020603050405020304" pitchFamily="18" charset="0"/>
              </a:rPr>
            </a:br>
            <a:endParaRPr lang="tr-TR" sz="5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140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421" y="204716"/>
            <a:ext cx="10809027" cy="1634884"/>
          </a:xfrm>
        </p:spPr>
        <p:txBody>
          <a:bodyPr/>
          <a:lstStyle/>
          <a:p>
            <a:r>
              <a:rPr lang="tr-TR" sz="4900" dirty="0">
                <a:latin typeface="Times New Roman" panose="02020603050405020304" pitchFamily="18" charset="0"/>
                <a:cs typeface="Times New Roman" panose="02020603050405020304" pitchFamily="18" charset="0"/>
              </a:rPr>
              <a:t>ÖĞRENME SÜREÇLERİNDE DİJİTAL İÇERİK VE BECERİ DESTEKLİ DÖNÜŞÜM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582" y="1839600"/>
            <a:ext cx="8073788" cy="4552950"/>
          </a:xfrm>
          <a:prstGeom prst="rect">
            <a:avLst/>
          </a:prstGeom>
          <a:ln>
            <a:noFill/>
          </a:ln>
          <a:effectLst>
            <a:softEdge rad="112500"/>
          </a:effectLst>
        </p:spPr>
      </p:pic>
    </p:spTree>
    <p:extLst>
      <p:ext uri="{BB962C8B-B14F-4D97-AF65-F5344CB8AC3E}">
        <p14:creationId xmlns:p14="http://schemas.microsoft.com/office/powerpoint/2010/main" val="151762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6000" dirty="0">
                <a:latin typeface="Times New Roman" panose="02020603050405020304" pitchFamily="18" charset="0"/>
                <a:cs typeface="Times New Roman" panose="02020603050405020304" pitchFamily="18" charset="0"/>
              </a:rPr>
              <a:t>Bilgi toplumu diyerek rekabeti aşırı kutsayan, teknoloji diyerek tüketimi körükleyen ,insanlık denilince kendi toplumu hariç herkesi dışlayan uygarlık </a:t>
            </a:r>
            <a:r>
              <a:rPr lang="tr-TR" sz="6000" dirty="0" smtClean="0">
                <a:latin typeface="Times New Roman" panose="02020603050405020304" pitchFamily="18" charset="0"/>
                <a:cs typeface="Times New Roman" panose="02020603050405020304" pitchFamily="18" charset="0"/>
              </a:rPr>
              <a:t>anlayışı </a:t>
            </a:r>
            <a:r>
              <a:rPr lang="tr-TR" sz="6000" dirty="0">
                <a:latin typeface="Times New Roman" panose="02020603050405020304" pitchFamily="18" charset="0"/>
                <a:cs typeface="Times New Roman" panose="02020603050405020304" pitchFamily="18" charset="0"/>
              </a:rPr>
              <a:t>insanlığın hayrına olan bir anlayış değildir.</a:t>
            </a:r>
          </a:p>
          <a:p>
            <a:endParaRPr lang="tr-TR" dirty="0"/>
          </a:p>
        </p:txBody>
      </p:sp>
    </p:spTree>
    <p:extLst>
      <p:ext uri="{BB962C8B-B14F-4D97-AF65-F5344CB8AC3E}">
        <p14:creationId xmlns:p14="http://schemas.microsoft.com/office/powerpoint/2010/main" val="1202534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125" y="177421"/>
            <a:ext cx="11068335" cy="1675827"/>
          </a:xfrm>
        </p:spPr>
        <p:txBody>
          <a:bodyPr/>
          <a:lstStyle/>
          <a:p>
            <a:pPr fontAlgn="t"/>
            <a:r>
              <a:rPr lang="tr-TR" sz="4900" dirty="0">
                <a:latin typeface="Times New Roman" panose="02020603050405020304" pitchFamily="18" charset="0"/>
                <a:cs typeface="Times New Roman" panose="02020603050405020304" pitchFamily="18" charset="0"/>
              </a:rPr>
              <a:t>• Dijital eğitim-öğretim içeriği geliştirme ekosistemi oluşturuluyor. </a:t>
            </a:r>
            <a:br>
              <a:rPr lang="tr-TR" sz="4900" dirty="0">
                <a:latin typeface="Times New Roman" panose="02020603050405020304" pitchFamily="18" charset="0"/>
                <a:cs typeface="Times New Roman" panose="02020603050405020304" pitchFamily="18" charset="0"/>
              </a:rPr>
            </a:br>
            <a:r>
              <a:rPr lang="tr-TR" sz="4900" dirty="0">
                <a:latin typeface="Times New Roman" panose="02020603050405020304" pitchFamily="18" charset="0"/>
                <a:cs typeface="Times New Roman" panose="02020603050405020304" pitchFamily="18" charset="0"/>
              </a:rPr>
              <a:t>• Ulusal dijital içerik arşivi oluşturuluyor </a:t>
            </a:r>
            <a:br>
              <a:rPr lang="tr-TR" sz="4900" dirty="0">
                <a:latin typeface="Times New Roman" panose="02020603050405020304" pitchFamily="18" charset="0"/>
                <a:cs typeface="Times New Roman" panose="02020603050405020304" pitchFamily="18" charset="0"/>
              </a:rPr>
            </a:br>
            <a:r>
              <a:rPr lang="tr-TR" sz="4900" dirty="0">
                <a:latin typeface="Times New Roman" panose="02020603050405020304" pitchFamily="18" charset="0"/>
                <a:cs typeface="Times New Roman" panose="02020603050405020304" pitchFamily="18" charset="0"/>
              </a:rPr>
              <a:t>• Dijital yeni nesil </a:t>
            </a:r>
            <a:r>
              <a:rPr lang="tr-TR" sz="4900" dirty="0" smtClean="0">
                <a:latin typeface="Times New Roman" panose="02020603050405020304" pitchFamily="18" charset="0"/>
                <a:cs typeface="Times New Roman" panose="02020603050405020304" pitchFamily="18" charset="0"/>
              </a:rPr>
              <a:t>ölçek </a:t>
            </a:r>
            <a:r>
              <a:rPr lang="tr-TR" sz="4900" dirty="0">
                <a:latin typeface="Times New Roman" panose="02020603050405020304" pitchFamily="18" charset="0"/>
                <a:cs typeface="Times New Roman" panose="02020603050405020304" pitchFamily="18" charset="0"/>
              </a:rPr>
              <a:t>araçları geliştiriliyor </a:t>
            </a:r>
            <a:br>
              <a:rPr lang="tr-TR" sz="4900" dirty="0">
                <a:latin typeface="Times New Roman" panose="02020603050405020304" pitchFamily="18" charset="0"/>
                <a:cs typeface="Times New Roman" panose="02020603050405020304" pitchFamily="18" charset="0"/>
              </a:rPr>
            </a:br>
            <a:r>
              <a:rPr lang="tr-TR" sz="4900" dirty="0">
                <a:latin typeface="Times New Roman" panose="02020603050405020304" pitchFamily="18" charset="0"/>
                <a:cs typeface="Times New Roman" panose="02020603050405020304" pitchFamily="18" charset="0"/>
              </a:rPr>
              <a:t>•Dijital öğrenme materyalleri geliştiren lider öğretmenler destekleniyor.</a:t>
            </a:r>
            <a:r>
              <a:rPr lang="tr-TR" dirty="0"/>
              <a:t/>
            </a:r>
            <a:br>
              <a:rPr lang="tr-TR" dirty="0"/>
            </a:br>
            <a:endParaRPr lang="tr-TR" dirty="0"/>
          </a:p>
        </p:txBody>
      </p:sp>
    </p:spTree>
    <p:extLst>
      <p:ext uri="{BB962C8B-B14F-4D97-AF65-F5344CB8AC3E}">
        <p14:creationId xmlns:p14="http://schemas.microsoft.com/office/powerpoint/2010/main" val="11827210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6603" y="245660"/>
            <a:ext cx="9764231" cy="1607588"/>
          </a:xfrm>
        </p:spPr>
        <p:txBody>
          <a:bodyPr/>
          <a:lstStyle/>
          <a:p>
            <a:r>
              <a:rPr lang="tr-TR" sz="8000" dirty="0">
                <a:latin typeface="Times New Roman" panose="02020603050405020304" pitchFamily="18" charset="0"/>
                <a:cs typeface="Times New Roman" panose="02020603050405020304" pitchFamily="18" charset="0"/>
              </a:rPr>
              <a:t>ERKEN ÇOCUKLUK</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 y="1665025"/>
            <a:ext cx="9703558" cy="4790365"/>
          </a:xfrm>
          <a:prstGeom prst="rect">
            <a:avLst/>
          </a:prstGeom>
          <a:ln>
            <a:noFill/>
          </a:ln>
          <a:effectLst>
            <a:softEdge rad="112500"/>
          </a:effectLst>
        </p:spPr>
      </p:pic>
    </p:spTree>
    <p:extLst>
      <p:ext uri="{BB962C8B-B14F-4D97-AF65-F5344CB8AC3E}">
        <p14:creationId xmlns:p14="http://schemas.microsoft.com/office/powerpoint/2010/main" val="17674038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717" y="191069"/>
            <a:ext cx="10836322" cy="1662179"/>
          </a:xfrm>
        </p:spPr>
        <p:txBody>
          <a:bodyPr/>
          <a:lstStyle/>
          <a:p>
            <a:pPr fontAlgn="t"/>
            <a:r>
              <a:rPr lang="tr-TR" dirty="0"/>
              <a:t>• 5 yaş erken çocukluk eğitimi zorunlu eğitim kapsamına giriyor. </a:t>
            </a:r>
            <a:br>
              <a:rPr lang="tr-TR" dirty="0"/>
            </a:br>
            <a:r>
              <a:rPr lang="tr-TR" dirty="0"/>
              <a:t>• Şartları elverişsiz ailelere okulöncesi çocukları için materyal ve kırtasiye desteği geliyor. </a:t>
            </a:r>
            <a:br>
              <a:rPr lang="tr-TR" dirty="0"/>
            </a:br>
            <a:r>
              <a:rPr lang="tr-TR" dirty="0"/>
              <a:t>• Yaz dönemlerinde okullarda oyun temelli yaz okulu programları açılıyor.</a:t>
            </a:r>
            <a:br>
              <a:rPr lang="tr-TR" dirty="0"/>
            </a:br>
            <a:r>
              <a:rPr lang="tr-TR" dirty="0"/>
              <a:t>• Okul öncesi eğitimde kalitenin arttırılması için ortak ‘kalite standartları’ uygulamaya giriyor.</a:t>
            </a:r>
            <a:br>
              <a:rPr lang="tr-TR" dirty="0"/>
            </a:br>
            <a:endParaRPr lang="tr-TR" dirty="0"/>
          </a:p>
        </p:txBody>
      </p:sp>
    </p:spTree>
    <p:extLst>
      <p:ext uri="{BB962C8B-B14F-4D97-AF65-F5344CB8AC3E}">
        <p14:creationId xmlns:p14="http://schemas.microsoft.com/office/powerpoint/2010/main" val="40314985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717" y="122830"/>
            <a:ext cx="9846118" cy="1730418"/>
          </a:xfrm>
        </p:spPr>
        <p:txBody>
          <a:bodyPr/>
          <a:lstStyle/>
          <a:p>
            <a:r>
              <a:rPr lang="tr-TR" sz="9000" dirty="0">
                <a:latin typeface="Times New Roman" panose="02020603050405020304" pitchFamily="18" charset="0"/>
                <a:cs typeface="Times New Roman" panose="02020603050405020304" pitchFamily="18" charset="0"/>
              </a:rPr>
              <a:t>TEMEL EĞİTİM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7481" y="1692322"/>
            <a:ext cx="9471546" cy="4817660"/>
          </a:xfrm>
          <a:prstGeom prst="rect">
            <a:avLst/>
          </a:prstGeom>
          <a:ln>
            <a:noFill/>
          </a:ln>
          <a:effectLst>
            <a:softEdge rad="112500"/>
          </a:effectLst>
        </p:spPr>
      </p:pic>
    </p:spTree>
    <p:extLst>
      <p:ext uri="{BB962C8B-B14F-4D97-AF65-F5344CB8AC3E}">
        <p14:creationId xmlns:p14="http://schemas.microsoft.com/office/powerpoint/2010/main" val="1534526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013" y="163773"/>
            <a:ext cx="11054686" cy="1689475"/>
          </a:xfrm>
        </p:spPr>
        <p:txBody>
          <a:bodyPr/>
          <a:lstStyle/>
          <a:p>
            <a:pPr fontAlgn="t"/>
            <a:r>
              <a:rPr lang="tr-TR" sz="4500" dirty="0">
                <a:latin typeface="Times New Roman" panose="02020603050405020304" pitchFamily="18" charset="0"/>
                <a:cs typeface="Times New Roman" panose="02020603050405020304" pitchFamily="18" charset="0"/>
              </a:rPr>
              <a:t>• İlkokullarda not yerine beceri temelli değerlendirme geliyor.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İlkokullarda teneffüs süreleri arttırılıyor.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İlkokul ve ortaokullarda Tasarım Beceri Atölyeleri kuruluyor.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Eğitim kayıt bölgelerinde Okul - Mahalle spor kulüpleri kuruluyor.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Türkçe temel eğitimin öncelikli alanlarından biri oluyor.</a:t>
            </a:r>
            <a:r>
              <a:rPr lang="tr-TR" dirty="0"/>
              <a:t/>
            </a:r>
            <a:br>
              <a:rPr lang="tr-TR" dirty="0"/>
            </a:br>
            <a:endParaRPr lang="tr-TR" dirty="0"/>
          </a:p>
        </p:txBody>
      </p:sp>
    </p:spTree>
    <p:extLst>
      <p:ext uri="{BB962C8B-B14F-4D97-AF65-F5344CB8AC3E}">
        <p14:creationId xmlns:p14="http://schemas.microsoft.com/office/powerpoint/2010/main" val="10239950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986" y="343536"/>
            <a:ext cx="9404723" cy="1400530"/>
          </a:xfrm>
        </p:spPr>
        <p:txBody>
          <a:bodyPr/>
          <a:lstStyle/>
          <a:p>
            <a:r>
              <a:rPr lang="tr-TR" sz="9000" dirty="0">
                <a:latin typeface="Times New Roman" panose="02020603050405020304" pitchFamily="18" charset="0"/>
                <a:cs typeface="Times New Roman" panose="02020603050405020304" pitchFamily="18" charset="0"/>
              </a:rPr>
              <a:t>ORTAÖĞRETİM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94" y="1744066"/>
            <a:ext cx="9608024" cy="4666184"/>
          </a:xfrm>
          <a:prstGeom prst="rect">
            <a:avLst/>
          </a:prstGeom>
          <a:ln>
            <a:noFill/>
          </a:ln>
          <a:effectLst>
            <a:softEdge rad="112500"/>
          </a:effectLst>
        </p:spPr>
      </p:pic>
    </p:spTree>
    <p:extLst>
      <p:ext uri="{BB962C8B-B14F-4D97-AF65-F5344CB8AC3E}">
        <p14:creationId xmlns:p14="http://schemas.microsoft.com/office/powerpoint/2010/main" val="29871900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307" y="259307"/>
            <a:ext cx="10426890" cy="1593941"/>
          </a:xfrm>
        </p:spPr>
        <p:txBody>
          <a:bodyPr/>
          <a:lstStyle/>
          <a:p>
            <a:pPr fontAlgn="t"/>
            <a:r>
              <a:rPr lang="tr-TR" sz="5000" dirty="0">
                <a:latin typeface="Times New Roman" panose="02020603050405020304" pitchFamily="18" charset="0"/>
                <a:cs typeface="Times New Roman" panose="02020603050405020304" pitchFamily="18" charset="0"/>
              </a:rPr>
              <a:t>• Liselerde ders saatleri yarıya yakın azalıyor.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Çocukların mesleki yönelimlerine ilişkin yeni bir yapı kuruluyor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Çocukların ilgi yetenek ve mizaçlarına yönelik seçmeli dersler geliyor. </a:t>
            </a:r>
            <a:r>
              <a:rPr lang="tr-TR" dirty="0"/>
              <a:t/>
            </a:r>
            <a:br>
              <a:rPr lang="tr-TR" dirty="0"/>
            </a:br>
            <a:endParaRPr lang="tr-TR" dirty="0"/>
          </a:p>
        </p:txBody>
      </p:sp>
    </p:spTree>
    <p:extLst>
      <p:ext uri="{BB962C8B-B14F-4D97-AF65-F5344CB8AC3E}">
        <p14:creationId xmlns:p14="http://schemas.microsoft.com/office/powerpoint/2010/main" val="1505391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421" y="191069"/>
            <a:ext cx="10590663" cy="1662179"/>
          </a:xfrm>
        </p:spPr>
        <p:txBody>
          <a:bodyPr/>
          <a:lstStyle/>
          <a:p>
            <a:pPr fontAlgn="t"/>
            <a:r>
              <a:rPr lang="tr-TR" sz="5000" dirty="0">
                <a:latin typeface="Times New Roman" panose="02020603050405020304" pitchFamily="18" charset="0"/>
                <a:cs typeface="Times New Roman" panose="02020603050405020304" pitchFamily="18" charset="0"/>
              </a:rPr>
              <a:t>• İş ve bilişim dünyasına ilişkin isteyen çocuklara ulusal ve uluslararası sertifika eğitimleri geliyor.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Alan seçimi 9. sınıftan başlatılıyor.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Pansiyondaki yatılı öğrencilerin yemek, yatak ve sosyal imkânları geliştiriliyor.</a:t>
            </a:r>
            <a:r>
              <a:rPr lang="tr-TR" dirty="0"/>
              <a:t/>
            </a:r>
            <a:br>
              <a:rPr lang="tr-TR" dirty="0"/>
            </a:br>
            <a:endParaRPr lang="tr-TR" dirty="0"/>
          </a:p>
        </p:txBody>
      </p:sp>
    </p:spTree>
    <p:extLst>
      <p:ext uri="{BB962C8B-B14F-4D97-AF65-F5344CB8AC3E}">
        <p14:creationId xmlns:p14="http://schemas.microsoft.com/office/powerpoint/2010/main" val="3257379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421" y="191069"/>
            <a:ext cx="10754436" cy="1662179"/>
          </a:xfrm>
        </p:spPr>
        <p:txBody>
          <a:bodyPr/>
          <a:lstStyle/>
          <a:p>
            <a:r>
              <a:rPr lang="tr-TR" sz="5000" dirty="0">
                <a:latin typeface="Times New Roman" panose="02020603050405020304" pitchFamily="18" charset="0"/>
                <a:cs typeface="Times New Roman" panose="02020603050405020304" pitchFamily="18" charset="0"/>
              </a:rPr>
              <a:t>FEN LİSELERİ VE SOSYAL BİLİMLER LİSELERİ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08" y="1853248"/>
            <a:ext cx="9444250" cy="4562475"/>
          </a:xfrm>
          <a:prstGeom prst="rect">
            <a:avLst/>
          </a:prstGeom>
          <a:ln>
            <a:noFill/>
          </a:ln>
          <a:effectLst>
            <a:softEdge rad="112500"/>
          </a:effectLst>
        </p:spPr>
      </p:pic>
    </p:spTree>
    <p:extLst>
      <p:ext uri="{BB962C8B-B14F-4D97-AF65-F5344CB8AC3E}">
        <p14:creationId xmlns:p14="http://schemas.microsoft.com/office/powerpoint/2010/main" val="27677416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069" y="109182"/>
            <a:ext cx="11027391" cy="1744066"/>
          </a:xfrm>
        </p:spPr>
        <p:txBody>
          <a:bodyPr/>
          <a:lstStyle/>
          <a:p>
            <a:pPr fontAlgn="t"/>
            <a:r>
              <a:rPr lang="tr-TR" sz="4500" dirty="0">
                <a:latin typeface="Times New Roman" panose="02020603050405020304" pitchFamily="18" charset="0"/>
                <a:cs typeface="Times New Roman" panose="02020603050405020304" pitchFamily="18" charset="0"/>
              </a:rPr>
              <a:t>• Ders çizelgeleri öğrencilerin araştırma-geliştirme becerilerin iyileştirilmesi için yeniden düzenleniyor.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Fen ve sosyal bilimler liselerinde görev yapacak öğretmen ve okul yöneticileri ölçütler geliyor </a:t>
            </a:r>
            <a:br>
              <a:rPr lang="tr-TR" sz="4500" dirty="0">
                <a:latin typeface="Times New Roman" panose="02020603050405020304" pitchFamily="18" charset="0"/>
                <a:cs typeface="Times New Roman" panose="02020603050405020304" pitchFamily="18" charset="0"/>
              </a:rPr>
            </a:br>
            <a:r>
              <a:rPr lang="tr-TR" sz="4500" dirty="0">
                <a:latin typeface="Times New Roman" panose="02020603050405020304" pitchFamily="18" charset="0"/>
                <a:cs typeface="Times New Roman" panose="02020603050405020304" pitchFamily="18" charset="0"/>
              </a:rPr>
              <a:t>• Bilim insanları fen ve sosyal bilimler lisesindeki öğrencilere eğitim ve araştırma koçu oluyor.</a:t>
            </a:r>
            <a:br>
              <a:rPr lang="tr-TR" sz="4500" dirty="0">
                <a:latin typeface="Times New Roman" panose="02020603050405020304" pitchFamily="18" charset="0"/>
                <a:cs typeface="Times New Roman" panose="02020603050405020304" pitchFamily="18" charset="0"/>
              </a:rPr>
            </a:br>
            <a:endParaRPr lang="tr-TR"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44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Autofit/>
          </a:bodyPr>
          <a:lstStyle/>
          <a:p>
            <a:r>
              <a:rPr lang="tr-TR" sz="6000" dirty="0">
                <a:latin typeface="Times New Roman" panose="02020603050405020304" pitchFamily="18" charset="0"/>
                <a:cs typeface="Times New Roman" panose="02020603050405020304" pitchFamily="18" charset="0"/>
              </a:rPr>
              <a:t>Bizim medeniyetimizin insan tasavvuru sadece maddi mükemmeliyeti benimsemez, gönlü ve bilimi mana ve maddeyi, talim </a:t>
            </a:r>
            <a:r>
              <a:rPr lang="tr-TR" sz="6000" dirty="0" smtClean="0">
                <a:latin typeface="Times New Roman" panose="02020603050405020304" pitchFamily="18" charset="0"/>
                <a:cs typeface="Times New Roman" panose="02020603050405020304" pitchFamily="18" charset="0"/>
              </a:rPr>
              <a:t>ve </a:t>
            </a:r>
            <a:r>
              <a:rPr lang="tr-TR" sz="6000" dirty="0">
                <a:latin typeface="Times New Roman" panose="02020603050405020304" pitchFamily="18" charset="0"/>
                <a:cs typeface="Times New Roman" panose="02020603050405020304" pitchFamily="18" charset="0"/>
              </a:rPr>
              <a:t>terbiyeyi birlikte ele alan bir bütünden beslenmektedir.</a:t>
            </a:r>
          </a:p>
        </p:txBody>
      </p:sp>
    </p:spTree>
    <p:extLst>
      <p:ext uri="{BB962C8B-B14F-4D97-AF65-F5344CB8AC3E}">
        <p14:creationId xmlns:p14="http://schemas.microsoft.com/office/powerpoint/2010/main" val="20033834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2955" y="259307"/>
            <a:ext cx="11354938" cy="1593941"/>
          </a:xfrm>
        </p:spPr>
        <p:txBody>
          <a:bodyPr/>
          <a:lstStyle/>
          <a:p>
            <a:r>
              <a:rPr lang="tr-TR" sz="5000" dirty="0">
                <a:latin typeface="Times New Roman" panose="02020603050405020304" pitchFamily="18" charset="0"/>
                <a:cs typeface="Times New Roman" panose="02020603050405020304" pitchFamily="18" charset="0"/>
              </a:rPr>
              <a:t>İMAM HATİP ORTAOKULLARI VE LİSELERİ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26" y="2156346"/>
            <a:ext cx="10686196" cy="4258101"/>
          </a:xfrm>
          <a:prstGeom prst="rect">
            <a:avLst/>
          </a:prstGeom>
          <a:ln>
            <a:noFill/>
          </a:ln>
          <a:effectLst>
            <a:softEdge rad="112500"/>
          </a:effectLst>
        </p:spPr>
      </p:pic>
    </p:spTree>
    <p:extLst>
      <p:ext uri="{BB962C8B-B14F-4D97-AF65-F5344CB8AC3E}">
        <p14:creationId xmlns:p14="http://schemas.microsoft.com/office/powerpoint/2010/main" val="1091552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660" y="177421"/>
            <a:ext cx="11068333" cy="1675827"/>
          </a:xfrm>
        </p:spPr>
        <p:txBody>
          <a:bodyPr/>
          <a:lstStyle/>
          <a:p>
            <a:pPr fontAlgn="t"/>
            <a:r>
              <a:rPr lang="tr-TR" sz="5000" dirty="0">
                <a:latin typeface="Times New Roman" panose="02020603050405020304" pitchFamily="18" charset="0"/>
                <a:cs typeface="Times New Roman" panose="02020603050405020304" pitchFamily="18" charset="0"/>
              </a:rPr>
              <a:t>• İmam hatip okullarında program çeşitliliği korunuyor.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Ders çeşidi azaltılıyor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Öğrencilerin yönelimine göre esnek ve modüler bir yapı geliyor.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Arapça ve İngilizce yaz okulları açılıyor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İmam hatip okullarıyla üniversiteler arasında işbirliği mekanizmaları kuruluyor</a:t>
            </a:r>
            <a:br>
              <a:rPr lang="tr-TR" sz="5000" dirty="0">
                <a:latin typeface="Times New Roman" panose="02020603050405020304" pitchFamily="18" charset="0"/>
                <a:cs typeface="Times New Roman" panose="02020603050405020304" pitchFamily="18" charset="0"/>
              </a:rPr>
            </a:br>
            <a:endParaRPr lang="tr-TR"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6326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830" y="259306"/>
            <a:ext cx="11150221" cy="1593941"/>
          </a:xfrm>
        </p:spPr>
        <p:txBody>
          <a:bodyPr/>
          <a:lstStyle/>
          <a:p>
            <a:r>
              <a:rPr lang="tr-TR" sz="7000" dirty="0">
                <a:latin typeface="Times New Roman" panose="02020603050405020304" pitchFamily="18" charset="0"/>
                <a:cs typeface="Times New Roman" panose="02020603050405020304" pitchFamily="18" charset="0"/>
              </a:rPr>
              <a:t>MESLEKİ-TEKNİK EĞİTİM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3" y="1665027"/>
            <a:ext cx="10372298" cy="4681182"/>
          </a:xfrm>
          <a:prstGeom prst="rect">
            <a:avLst/>
          </a:prstGeom>
          <a:ln>
            <a:noFill/>
          </a:ln>
          <a:effectLst>
            <a:softEdge rad="112500"/>
          </a:effectLst>
        </p:spPr>
      </p:pic>
    </p:spTree>
    <p:extLst>
      <p:ext uri="{BB962C8B-B14F-4D97-AF65-F5344CB8AC3E}">
        <p14:creationId xmlns:p14="http://schemas.microsoft.com/office/powerpoint/2010/main" val="24502793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4099" y="411775"/>
            <a:ext cx="10381280" cy="1400530"/>
          </a:xfrm>
        </p:spPr>
        <p:txBody>
          <a:bodyPr/>
          <a:lstStyle/>
          <a:p>
            <a:pPr fontAlgn="t"/>
            <a:r>
              <a:rPr lang="tr-TR" sz="5500" dirty="0">
                <a:latin typeface="Times New Roman" panose="02020603050405020304" pitchFamily="18" charset="0"/>
                <a:cs typeface="Times New Roman" panose="02020603050405020304" pitchFamily="18" charset="0"/>
              </a:rPr>
              <a:t>• Döner sermaye gelirlerinden alınan %15’lik hazine kesintisi %1’e düşürülüyor. </a:t>
            </a:r>
            <a:br>
              <a:rPr lang="tr-TR" sz="5500" dirty="0">
                <a:latin typeface="Times New Roman" panose="02020603050405020304" pitchFamily="18" charset="0"/>
                <a:cs typeface="Times New Roman" panose="02020603050405020304" pitchFamily="18" charset="0"/>
              </a:rPr>
            </a:br>
            <a:r>
              <a:rPr lang="tr-TR" sz="5500" dirty="0">
                <a:latin typeface="Times New Roman" panose="02020603050405020304" pitchFamily="18" charset="0"/>
                <a:cs typeface="Times New Roman" panose="02020603050405020304" pitchFamily="18" charset="0"/>
              </a:rPr>
              <a:t>• Esnek ve modüler müfredat geliyor. </a:t>
            </a:r>
            <a:br>
              <a:rPr lang="tr-TR" sz="5500" dirty="0">
                <a:latin typeface="Times New Roman" panose="02020603050405020304" pitchFamily="18" charset="0"/>
                <a:cs typeface="Times New Roman" panose="02020603050405020304" pitchFamily="18" charset="0"/>
              </a:rPr>
            </a:br>
            <a:r>
              <a:rPr lang="tr-TR" sz="5500" dirty="0">
                <a:latin typeface="Times New Roman" panose="02020603050405020304" pitchFamily="18" charset="0"/>
                <a:cs typeface="Times New Roman" panose="02020603050405020304" pitchFamily="18" charset="0"/>
              </a:rPr>
              <a:t>• Alan eğitimleri 9. sınıfta başlıyor. </a:t>
            </a:r>
            <a:br>
              <a:rPr lang="tr-TR" sz="5500" dirty="0">
                <a:latin typeface="Times New Roman" panose="02020603050405020304" pitchFamily="18" charset="0"/>
                <a:cs typeface="Times New Roman" panose="02020603050405020304" pitchFamily="18" charset="0"/>
              </a:rPr>
            </a:br>
            <a:endParaRPr lang="tr-TR" sz="5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0675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251" y="204716"/>
            <a:ext cx="10672549" cy="1648532"/>
          </a:xfrm>
        </p:spPr>
        <p:txBody>
          <a:bodyPr/>
          <a:lstStyle/>
          <a:p>
            <a:pPr fontAlgn="t"/>
            <a:r>
              <a:rPr lang="tr-TR" sz="5000" dirty="0">
                <a:latin typeface="Times New Roman" panose="02020603050405020304" pitchFamily="18" charset="0"/>
                <a:cs typeface="Times New Roman" panose="02020603050405020304" pitchFamily="18" charset="0"/>
              </a:rPr>
              <a:t>• Mesleki teknik eğitim öğrencileri okurken çalışıyor.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Yurt dışında mesleki teknik eğitim imkânları geliyor.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Millî savunma sanayi sektörüne ara eleman yetiştiriliyor.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Başarılı projelere mikro kredi sağlanıyor.</a:t>
            </a:r>
            <a:r>
              <a:rPr lang="tr-TR" dirty="0"/>
              <a:t/>
            </a:r>
            <a:br>
              <a:rPr lang="tr-TR" dirty="0"/>
            </a:br>
            <a:endParaRPr lang="tr-TR" dirty="0"/>
          </a:p>
        </p:txBody>
      </p:sp>
    </p:spTree>
    <p:extLst>
      <p:ext uri="{BB962C8B-B14F-4D97-AF65-F5344CB8AC3E}">
        <p14:creationId xmlns:p14="http://schemas.microsoft.com/office/powerpoint/2010/main" val="428950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2137" y="218364"/>
            <a:ext cx="9668697" cy="1634884"/>
          </a:xfrm>
        </p:spPr>
        <p:txBody>
          <a:bodyPr/>
          <a:lstStyle/>
          <a:p>
            <a:r>
              <a:rPr lang="tr-TR" sz="9000" dirty="0">
                <a:latin typeface="Times New Roman" panose="02020603050405020304" pitchFamily="18" charset="0"/>
                <a:cs typeface="Times New Roman" panose="02020603050405020304" pitchFamily="18" charset="0"/>
              </a:rPr>
              <a:t>ÖZEL ÖĞRETİM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90" y="1748264"/>
            <a:ext cx="10345003" cy="4707127"/>
          </a:xfrm>
          <a:prstGeom prst="rect">
            <a:avLst/>
          </a:prstGeom>
          <a:ln>
            <a:noFill/>
          </a:ln>
          <a:effectLst>
            <a:softEdge rad="112500"/>
          </a:effectLst>
        </p:spPr>
      </p:pic>
    </p:spTree>
    <p:extLst>
      <p:ext uri="{BB962C8B-B14F-4D97-AF65-F5344CB8AC3E}">
        <p14:creationId xmlns:p14="http://schemas.microsoft.com/office/powerpoint/2010/main" val="9545961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546" y="272955"/>
            <a:ext cx="10467833" cy="1580293"/>
          </a:xfrm>
        </p:spPr>
        <p:txBody>
          <a:bodyPr/>
          <a:lstStyle/>
          <a:p>
            <a:pPr fontAlgn="t"/>
            <a:r>
              <a:rPr lang="tr-TR" sz="5000" dirty="0">
                <a:latin typeface="Times New Roman" panose="02020603050405020304" pitchFamily="18" charset="0"/>
                <a:cs typeface="Times New Roman" panose="02020603050405020304" pitchFamily="18" charset="0"/>
              </a:rPr>
              <a:t>• Özel öğretim kurumlarıyla ilgili bürokrasi azaltılıyor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Özel öğretimde haksız rekabetin önüne geçiliyor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Özel ve resmi eğitim kurumları arasında işbirliği mekanizmaları kuruluyor</a:t>
            </a:r>
            <a:r>
              <a:rPr lang="tr-TR" dirty="0"/>
              <a:t/>
            </a:r>
            <a:br>
              <a:rPr lang="tr-TR" dirty="0"/>
            </a:br>
            <a:endParaRPr lang="tr-TR" dirty="0"/>
          </a:p>
        </p:txBody>
      </p:sp>
    </p:spTree>
    <p:extLst>
      <p:ext uri="{BB962C8B-B14F-4D97-AF65-F5344CB8AC3E}">
        <p14:creationId xmlns:p14="http://schemas.microsoft.com/office/powerpoint/2010/main" val="17617163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59307"/>
            <a:ext cx="10849970" cy="1583141"/>
          </a:xfrm>
        </p:spPr>
        <p:txBody>
          <a:bodyPr/>
          <a:lstStyle/>
          <a:p>
            <a:r>
              <a:rPr lang="tr-TR" sz="7200" dirty="0" smtClean="0">
                <a:latin typeface="Times New Roman" panose="02020603050405020304" pitchFamily="18" charset="0"/>
                <a:cs typeface="Times New Roman" panose="02020603050405020304" pitchFamily="18" charset="0"/>
              </a:rPr>
              <a:t>HAYAT BOYU ÖĞRENME</a:t>
            </a:r>
            <a:endParaRPr lang="tr-TR" sz="72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2" y="1624082"/>
            <a:ext cx="10563367" cy="4872251"/>
          </a:xfrm>
          <a:prstGeom prst="rect">
            <a:avLst/>
          </a:prstGeom>
          <a:ln>
            <a:noFill/>
          </a:ln>
          <a:effectLst>
            <a:softEdge rad="112500"/>
          </a:effectLst>
        </p:spPr>
      </p:pic>
    </p:spTree>
    <p:extLst>
      <p:ext uri="{BB962C8B-B14F-4D97-AF65-F5344CB8AC3E}">
        <p14:creationId xmlns:p14="http://schemas.microsoft.com/office/powerpoint/2010/main" val="27393299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4" y="245660"/>
            <a:ext cx="10768083" cy="1607588"/>
          </a:xfrm>
        </p:spPr>
        <p:txBody>
          <a:bodyPr/>
          <a:lstStyle/>
          <a:p>
            <a:pPr fontAlgn="t"/>
            <a:r>
              <a:rPr lang="tr-TR" sz="5000" dirty="0">
                <a:latin typeface="Times New Roman" panose="02020603050405020304" pitchFamily="18" charset="0"/>
                <a:cs typeface="Times New Roman" panose="02020603050405020304" pitchFamily="18" charset="0"/>
              </a:rPr>
              <a:t>• Okul dışı kalan yetişkinler için diplomaya esas müfredat yapısı sadeleştiriliyor.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Yetişkinlere 21. yüzyıl becerilerine yönelik farkındalık ve beceri eğitimleri başlıyor.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Ulusal Hayat Boyu Öğrenme İzleme Sistemi Kuruluyor. </a:t>
            </a:r>
            <a:r>
              <a:rPr lang="tr-TR" sz="4500" dirty="0">
                <a:latin typeface="Times New Roman" panose="02020603050405020304" pitchFamily="18" charset="0"/>
                <a:cs typeface="Times New Roman" panose="02020603050405020304" pitchFamily="18" charset="0"/>
              </a:rPr>
              <a:t/>
            </a:r>
            <a:br>
              <a:rPr lang="tr-TR" sz="4500" dirty="0">
                <a:latin typeface="Times New Roman" panose="02020603050405020304" pitchFamily="18" charset="0"/>
                <a:cs typeface="Times New Roman" panose="02020603050405020304" pitchFamily="18" charset="0"/>
              </a:rPr>
            </a:br>
            <a:endParaRPr lang="tr-TR"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1111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716" y="272955"/>
            <a:ext cx="11327641" cy="1787857"/>
          </a:xfrm>
        </p:spPr>
        <p:txBody>
          <a:bodyPr/>
          <a:lstStyle/>
          <a:p>
            <a:pPr fontAlgn="t"/>
            <a:r>
              <a:rPr lang="tr-TR" sz="5000" dirty="0">
                <a:latin typeface="Times New Roman" panose="02020603050405020304" pitchFamily="18" charset="0"/>
                <a:cs typeface="Times New Roman" panose="02020603050405020304" pitchFamily="18" charset="0"/>
              </a:rPr>
              <a:t>• Başta kadın ve çocuk olmak üzere şiddetle mücadelede farkındalık eğitimleri yaygınlaştırılıyor. </a:t>
            </a:r>
            <a:br>
              <a:rPr lang="tr-TR" sz="5000" dirty="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Her türlü bağımlılıkla mücadelede farkındalık ve bilgilendirme eğitimleri yaygınlaştırılıyor.</a:t>
            </a:r>
            <a:r>
              <a:rPr lang="tr-TR" dirty="0"/>
              <a:t/>
            </a:r>
            <a:br>
              <a:rPr lang="tr-TR" dirty="0"/>
            </a:br>
            <a:endParaRPr lang="tr-TR" dirty="0"/>
          </a:p>
        </p:txBody>
      </p:sp>
    </p:spTree>
    <p:extLst>
      <p:ext uri="{BB962C8B-B14F-4D97-AF65-F5344CB8AC3E}">
        <p14:creationId xmlns:p14="http://schemas.microsoft.com/office/powerpoint/2010/main" val="308722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5500" dirty="0">
                <a:latin typeface="Times New Roman" panose="02020603050405020304" pitchFamily="18" charset="0"/>
                <a:cs typeface="Times New Roman" panose="02020603050405020304" pitchFamily="18" charset="0"/>
              </a:rPr>
              <a:t>Bizim tekilliğimiz insan ve makinenin birlikteliğinden ziyade akıl ve kalbin birlikteliğidir.</a:t>
            </a:r>
          </a:p>
          <a:p>
            <a:endParaRPr lang="tr-TR" sz="55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720" y="3016155"/>
            <a:ext cx="8379726" cy="3370997"/>
          </a:xfrm>
          <a:prstGeom prst="rect">
            <a:avLst/>
          </a:prstGeom>
          <a:ln>
            <a:noFill/>
          </a:ln>
          <a:effectLst>
            <a:softEdge rad="112500"/>
          </a:effectLst>
        </p:spPr>
      </p:pic>
    </p:spTree>
    <p:extLst>
      <p:ext uri="{BB962C8B-B14F-4D97-AF65-F5344CB8AC3E}">
        <p14:creationId xmlns:p14="http://schemas.microsoft.com/office/powerpoint/2010/main" val="21242508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307" y="545910"/>
            <a:ext cx="11696132" cy="5950424"/>
          </a:xfrm>
        </p:spPr>
        <p:txBody>
          <a:bodyPr/>
          <a:lstStyle/>
          <a:p>
            <a:r>
              <a:rPr lang="tr-TR" sz="6500" dirty="0" smtClean="0">
                <a:latin typeface="Times New Roman" panose="02020603050405020304" pitchFamily="18" charset="0"/>
                <a:cs typeface="Times New Roman" panose="02020603050405020304" pitchFamily="18" charset="0"/>
              </a:rPr>
              <a:t>BU KUTLU YOLDA HEPİNİZE BAŞARILAR DİLİYORUZ</a:t>
            </a:r>
            <a:r>
              <a:rPr lang="tr-TR" sz="5000" dirty="0" smtClean="0">
                <a:latin typeface="Times New Roman" panose="02020603050405020304" pitchFamily="18" charset="0"/>
                <a:cs typeface="Times New Roman" panose="02020603050405020304" pitchFamily="18" charset="0"/>
              </a:rPr>
              <a:t/>
            </a:r>
            <a:br>
              <a:rPr lang="tr-TR" sz="5000" dirty="0" smtClean="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a:r>
            <a:br>
              <a:rPr lang="tr-TR" sz="5000" dirty="0">
                <a:latin typeface="Times New Roman" panose="02020603050405020304" pitchFamily="18" charset="0"/>
                <a:cs typeface="Times New Roman" panose="02020603050405020304" pitchFamily="18" charset="0"/>
              </a:rPr>
            </a:br>
            <a:r>
              <a:rPr lang="tr-TR" sz="5000" dirty="0" smtClean="0">
                <a:latin typeface="Times New Roman" panose="02020603050405020304" pitchFamily="18" charset="0"/>
                <a:cs typeface="Times New Roman" panose="02020603050405020304" pitchFamily="18" charset="0"/>
              </a:rPr>
              <a:t/>
            </a:r>
            <a:br>
              <a:rPr lang="tr-TR" sz="5000" dirty="0" smtClean="0">
                <a:latin typeface="Times New Roman" panose="02020603050405020304" pitchFamily="18" charset="0"/>
                <a:cs typeface="Times New Roman" panose="02020603050405020304" pitchFamily="18" charset="0"/>
              </a:rPr>
            </a:br>
            <a:r>
              <a:rPr lang="tr-TR" sz="5000" dirty="0" smtClean="0">
                <a:latin typeface="Times New Roman" panose="02020603050405020304" pitchFamily="18" charset="0"/>
                <a:cs typeface="Times New Roman" panose="02020603050405020304" pitchFamily="18" charset="0"/>
              </a:rPr>
              <a:t/>
            </a:r>
            <a:br>
              <a:rPr lang="tr-TR" sz="5000" dirty="0" smtClean="0">
                <a:latin typeface="Times New Roman" panose="02020603050405020304" pitchFamily="18" charset="0"/>
                <a:cs typeface="Times New Roman" panose="02020603050405020304" pitchFamily="18" charset="0"/>
              </a:rPr>
            </a:br>
            <a:r>
              <a:rPr lang="tr-TR" sz="5000" dirty="0">
                <a:latin typeface="Times New Roman" panose="02020603050405020304" pitchFamily="18" charset="0"/>
                <a:cs typeface="Times New Roman" panose="02020603050405020304" pitchFamily="18" charset="0"/>
              </a:rPr>
              <a:t/>
            </a:r>
            <a:br>
              <a:rPr lang="tr-TR" sz="5000" dirty="0">
                <a:latin typeface="Times New Roman" panose="02020603050405020304" pitchFamily="18" charset="0"/>
                <a:cs typeface="Times New Roman" panose="02020603050405020304" pitchFamily="18" charset="0"/>
              </a:rPr>
            </a:br>
            <a:r>
              <a:rPr lang="tr-TR" sz="5000" dirty="0" smtClean="0">
                <a:latin typeface="Times New Roman" panose="02020603050405020304" pitchFamily="18" charset="0"/>
                <a:cs typeface="Times New Roman" panose="02020603050405020304" pitchFamily="18" charset="0"/>
              </a:rPr>
              <a:t>        Ergani İlçe Milli Eğitim Müdürlüğü</a:t>
            </a:r>
            <a:endParaRPr lang="tr-TR"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8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0" y="0"/>
            <a:ext cx="12192000" cy="6858000"/>
          </a:xfrm>
        </p:spPr>
        <p:txBody>
          <a:bodyPr>
            <a:normAutofit/>
          </a:bodyPr>
          <a:lstStyle/>
          <a:p>
            <a:r>
              <a:rPr lang="tr-TR" sz="6000" dirty="0">
                <a:latin typeface="Times New Roman" panose="02020603050405020304" pitchFamily="18" charset="0"/>
                <a:cs typeface="Times New Roman" panose="02020603050405020304" pitchFamily="18" charset="0"/>
              </a:rPr>
              <a:t>Eğitim sisteminin çift kanada temsilen aklı ve kalbi birleştiren bir yolculuğa ihtiyacı olduğu kesindir.</a:t>
            </a:r>
          </a:p>
          <a:p>
            <a:endParaRPr lang="tr-TR" sz="60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766" y="3166565"/>
            <a:ext cx="7803961" cy="3145244"/>
          </a:xfrm>
          <a:prstGeom prst="rect">
            <a:avLst/>
          </a:prstGeom>
          <a:ln>
            <a:noFill/>
          </a:ln>
          <a:effectLst>
            <a:softEdge rad="112500"/>
          </a:effectLst>
        </p:spPr>
      </p:pic>
    </p:spTree>
    <p:extLst>
      <p:ext uri="{BB962C8B-B14F-4D97-AF65-F5344CB8AC3E}">
        <p14:creationId xmlns:p14="http://schemas.microsoft.com/office/powerpoint/2010/main" val="293455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303</TotalTime>
  <Words>1169</Words>
  <Application>Microsoft Office PowerPoint</Application>
  <PresentationFormat>Geniş ekran</PresentationFormat>
  <Paragraphs>80</Paragraphs>
  <Slides>80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80</vt:i4>
      </vt:variant>
    </vt:vector>
  </HeadingPairs>
  <TitlesOfParts>
    <vt:vector size="85" baseType="lpstr">
      <vt:lpstr>Arial</vt:lpstr>
      <vt:lpstr>Century Gothic</vt:lpstr>
      <vt:lpstr>Times New Roman</vt:lpstr>
      <vt:lpstr>Wingdings 3</vt:lpstr>
      <vt:lpstr>İyon</vt:lpstr>
      <vt:lpstr>   2023 EĞİTİM VİZYONUNUN TEMEL AMACI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2023 EĞİTİM VİZYONU FELSEFESİ </vt:lpstr>
      <vt:lpstr>PowerPoint Sunusu</vt:lpstr>
      <vt:lpstr>PowerPoint Sunusu</vt:lpstr>
      <vt:lpstr>PowerPoint Sunusu</vt:lpstr>
      <vt:lpstr>PowerPoint Sunusu</vt:lpstr>
      <vt:lpstr>PowerPoint Sunusu</vt:lpstr>
      <vt:lpstr>PowerPoint Sunusu</vt:lpstr>
      <vt:lpstr>PowerPoint Sunusu</vt:lpstr>
      <vt:lpstr>İZLENECEK TEMEL POLİTİKA </vt:lpstr>
      <vt:lpstr>PowerPoint Sunusu</vt:lpstr>
      <vt:lpstr>PowerPoint Sunusu</vt:lpstr>
      <vt:lpstr>PowerPoint Sunusu</vt:lpstr>
      <vt:lpstr>PowerPoint Sunusu</vt:lpstr>
      <vt:lpstr>PowerPoint Sunusu</vt:lpstr>
      <vt:lpstr>Çocuklarımızı bilgi yoğun ve rekabetçi dünyasına en iyi şekilde hazırlamamız gerekiyor.Bunun için sabır,emek,samimiyet ve fedakarlık gerekiyor.    İnsanı merkeze alan bir eğitim sistemi ile nitelikli,özgüveni yüksek ,milli ve manevi değerlerle teçhiz edilmiş nesiller yetiştirmek temel politakamızdır.</vt:lpstr>
      <vt:lpstr>İÇERİK VE UYGULAMA </vt:lpstr>
      <vt:lpstr>-Müfredat çocuklarımızın ilgi, yetenek ve mizaçlarına göre düzenleniyor. -Zorunlu ders saat ve çeşitleri azalıyor. </vt:lpstr>
      <vt:lpstr>OKUL GELİŞİM MODELİ </vt:lpstr>
      <vt:lpstr>-Her okul kendi  okul gelişim modelini kendisi hazırlayacak ve uygulamaya başlayacaktır. -Tüm okullarda tasarım ve beceri atölyeleri kuruluyor. </vt:lpstr>
      <vt:lpstr>ÖĞRENME ANALİTİĞİ ARAÇLARIYLA VERİYE DAYALI YÖNETİM</vt:lpstr>
      <vt:lpstr>• Veriye dayalı yönetimle bürokratik iş yükü azaltılıyor.  • Eğitimin yönetiminde kullanılan veri tabanları bütünleştirilerek sadeleştiriliyor.         • Çocuklarımızın öğrenmelerinin takibi ve desteklenmesi için öğrenme analitiği platformu kuruluyor. </vt:lpstr>
      <vt:lpstr>ÖLÇME VE DEĞERLENDİRME</vt:lpstr>
      <vt:lpstr>• Okullarımızda yeterlik temelli değerlendirme uygulamaları başlatılıyor • Sınıftaki çocukların akademik başarılarının izlenmesi ve desteklenmesi için Türkiye genelinde ‘Öğrenci Başarı İzleme Araştırması’ yapılıyor  • Sınavla öğrenci alan okullar kademeli olarak azaltılıyor.  • Çocuklarımızın tüm kademelerde izlenmesi ve desteklenmesi için ‘ e-portfolyo ’ sistemine geçiliyor. </vt:lpstr>
      <vt:lpstr>İNSAN KAYNAKLARININ GELİŞTİRİLMESİ VE YÖNETİMİ</vt:lpstr>
      <vt:lpstr>• Öğretmenlik meslek kanunu çıkıyor  • Sözleşmeli öğretmenlerin görev süreleri kısalıyor. (3 ARTI 1 YIL OLUYOR)  • Ücretli öğretmenlerin ücretleri artıyor • Elverişsiz koşullarda görev yapan öğretmenlere ve yöneticilere teşvik veriliyor  • Öğretmenler ve okul müdürleri yüksek lisanslı oluyor  </vt:lpstr>
      <vt:lpstr>• Okul müdürlüğü yüksek lisansa dayalı bir meslek oluyor.  • Öğretmen yetiştirme programları uygulama ağırlıklı hale geliyor.  • Öğretmenlere yan alan yüksek lisans imkânı geliyor  • Başarılı öğretmenler yurt dışına gönderiliyor  • Okul yöneticiliğine atanmada liyakat temelli bir değerlendirme geliyor.  • Okul yöneticiliğinin özlük hakları iyileştiriliyor </vt:lpstr>
      <vt:lpstr>OKULLARIN FİNANSMANI</vt:lpstr>
      <vt:lpstr>• Okullara gelişim bütçesi veriliyor.  • Eğitim hayırseverlerinin bağışları için il ve bakanlık teşkilatında yeni bir yapı kuruluyor.  • Diğer bakanlıklarla işbirlikleriyle eğitimin finansmanında yeni bir kapasite yaratılıyor.  • Mesleki teknik eğitim kurumlarının döner sermaye gelirlerini arttırmak için yeni bir modele geçiliyor.</vt:lpstr>
      <vt:lpstr>TEFTİŞ VE KURUMSAL REHBERLİK HİZMETLERİ</vt:lpstr>
      <vt:lpstr>• Teftiş sisteminde rehberlik ile inceleme, araştırma ve soruşturma birbirinden ayrılıyor  • Bakanlık müfettişlerine eğitim politikalarının uygulanmalarının izlenmesine ilişkin yeni bir rol veriliyor </vt:lpstr>
      <vt:lpstr>REHBERLİK VE PSİKOLOJİK DANIŞMANLIK</vt:lpstr>
      <vt:lpstr>• Öğrencilere kariyer rehberliği sistemi geliyor.  • Psikolojik danışma ve rehberlik hizmetleri Milli Eğitim Sistemimizde yeniden yapılandırılıyor  • Türk kültürüne özgü tanılama, yönlendirme, yetkinlik araçları yapılandırılıyor.  • Rehberlik araştırma merkezleri (RAM) yeniden yapılandırılıyor. </vt:lpstr>
      <vt:lpstr>ÖZEL EĞİTİM</vt:lpstr>
      <vt:lpstr>• Özel gereksinmeli çocukların tespiti için Türkiye genelinde taramalara başlatılıyor.  • Yerel yönetimlerin özel eğitim birimleri kurması teşvik ediliyor.  • Özel gereksinimli çocuklarımız için mobil eğitim setleri oluşturuluyor </vt:lpstr>
      <vt:lpstr>ÖZEL YETENEK</vt:lpstr>
      <vt:lpstr>• Özel yetenekli öğrenciler için mevzuat çıkarılıyor  • Özel yetenekli öğrencilerin desteklenmesi için bir kurul oluşturuluyor.  • Bilim sanat merkezleri yeniden yapılandırılıyor.  </vt:lpstr>
      <vt:lpstr>• Özel yetenekli öğrencilerin eğitiminde okul ve eğitim sistemindeki uygulamalar iyileştiriliyor  • Özel yetenekli çocuklar için müfredatta seçmeli dersler geliyor.  • Özel yeteneklilerin eğitimine yönelik lisans ve lisansüstü öğretmen yetiştirme programları güncellenerek yayılımı sağlanıyor. </vt:lpstr>
      <vt:lpstr>YABANCI DİL EĞİTİMİ</vt:lpstr>
      <vt:lpstr>• Yabancı dil öğreniminde kademelere göre farklı öğretim yöntemleri uygulanacak  • Yabancı dil öğretmenlerine yüksek lisans ve uluslararası sertifika imkanı sağlanıyor  • Okul ve program türlerine göre farklı dil becerileri ön plana çıkarılıyor. </vt:lpstr>
      <vt:lpstr>• Yabancı dil öğrenimi dijital platformları kuruluyor.  • Yabancı dile öğreniminde erken yaş çocukları için oyun, hikaye, karaoke kullanılıyor. </vt:lpstr>
      <vt:lpstr>ÖĞRENME SÜREÇLERİNDE DİJİTAL İÇERİK VE BECERİ DESTEKLİ DÖNÜŞÜM</vt:lpstr>
      <vt:lpstr>• Dijital eğitim-öğretim içeriği geliştirme ekosistemi oluşturuluyor.  • Ulusal dijital içerik arşivi oluşturuluyor  • Dijital yeni nesil ölçek araçları geliştiriliyor  •Dijital öğrenme materyalleri geliştiren lider öğretmenler destekleniyor. </vt:lpstr>
      <vt:lpstr>ERKEN ÇOCUKLUK</vt:lpstr>
      <vt:lpstr>• 5 yaş erken çocukluk eğitimi zorunlu eğitim kapsamına giriyor.  • Şartları elverişsiz ailelere okulöncesi çocukları için materyal ve kırtasiye desteği geliyor.  • Yaz dönemlerinde okullarda oyun temelli yaz okulu programları açılıyor. • Okul öncesi eğitimde kalitenin arttırılması için ortak ‘kalite standartları’ uygulamaya giriyor. </vt:lpstr>
      <vt:lpstr>TEMEL EĞİTİM</vt:lpstr>
      <vt:lpstr>• İlkokullarda not yerine beceri temelli değerlendirme geliyor.  • İlkokullarda teneffüs süreleri arttırılıyor.  • İlkokul ve ortaokullarda Tasarım Beceri Atölyeleri kuruluyor.  • Eğitim kayıt bölgelerinde Okul - Mahalle spor kulüpleri kuruluyor.  • Türkçe temel eğitimin öncelikli alanlarından biri oluyor. </vt:lpstr>
      <vt:lpstr>ORTAÖĞRETİM</vt:lpstr>
      <vt:lpstr>• Liselerde ders saatleri yarıya yakın azalıyor.  • Çocukların mesleki yönelimlerine ilişkin yeni bir yapı kuruluyor  • Çocukların ilgi yetenek ve mizaçlarına yönelik seçmeli dersler geliyor.  </vt:lpstr>
      <vt:lpstr>• İş ve bilişim dünyasına ilişkin isteyen çocuklara ulusal ve uluslararası sertifika eğitimleri geliyor.  • Alan seçimi 9. sınıftan başlatılıyor.  • Pansiyondaki yatılı öğrencilerin yemek, yatak ve sosyal imkânları geliştiriliyor. </vt:lpstr>
      <vt:lpstr>FEN LİSELERİ VE SOSYAL BİLİMLER LİSELERİ</vt:lpstr>
      <vt:lpstr>• Ders çizelgeleri öğrencilerin araştırma-geliştirme becerilerin iyileştirilmesi için yeniden düzenleniyor.  • Fen ve sosyal bilimler liselerinde görev yapacak öğretmen ve okul yöneticileri ölçütler geliyor  • Bilim insanları fen ve sosyal bilimler lisesindeki öğrencilere eğitim ve araştırma koçu oluyor. </vt:lpstr>
      <vt:lpstr>İMAM HATİP ORTAOKULLARI VE LİSELERİ</vt:lpstr>
      <vt:lpstr>• İmam hatip okullarında program çeşitliliği korunuyor.  • Ders çeşidi azaltılıyor  • Öğrencilerin yönelimine göre esnek ve modüler bir yapı geliyor.  • Arapça ve İngilizce yaz okulları açılıyor  • İmam hatip okullarıyla üniversiteler arasında işbirliği mekanizmaları kuruluyor </vt:lpstr>
      <vt:lpstr>MESLEKİ-TEKNİK EĞİTİM</vt:lpstr>
      <vt:lpstr>• Döner sermaye gelirlerinden alınan %15’lik hazine kesintisi %1’e düşürülüyor.  • Esnek ve modüler müfredat geliyor.  • Alan eğitimleri 9. sınıfta başlıyor.  </vt:lpstr>
      <vt:lpstr>• Mesleki teknik eğitim öğrencileri okurken çalışıyor.  • Yurt dışında mesleki teknik eğitim imkânları geliyor.  • Millî savunma sanayi sektörüne ara eleman yetiştiriliyor.  • Başarılı projelere mikro kredi sağlanıyor. </vt:lpstr>
      <vt:lpstr>ÖZEL ÖĞRETİM</vt:lpstr>
      <vt:lpstr>• Özel öğretim kurumlarıyla ilgili bürokrasi azaltılıyor  • Özel öğretimde haksız rekabetin önüne geçiliyor  • Özel ve resmi eğitim kurumları arasında işbirliği mekanizmaları kuruluyor </vt:lpstr>
      <vt:lpstr>HAYAT BOYU ÖĞRENME</vt:lpstr>
      <vt:lpstr>• Okul dışı kalan yetişkinler için diplomaya esas müfredat yapısı sadeleştiriliyor.  • Yetişkinlere 21. yüzyıl becerilerine yönelik farkındalık ve beceri eğitimleri başlıyor.  • Ulusal Hayat Boyu Öğrenme İzleme Sistemi Kuruluyor.  </vt:lpstr>
      <vt:lpstr>• Başta kadın ve çocuk olmak üzere şiddetle mücadelede farkındalık eğitimleri yaygınlaştırılıyor.  • Her türlü bağımlılıkla mücadelede farkındalık ve bilgilendirme eğitimleri yaygınlaştırılıyor. </vt:lpstr>
      <vt:lpstr>BU KUTLU YOLDA HEPİNİZE BAŞARILAR DİLİYORUZ             Ergani İlçe Milli Eğitim Müdürlüğü</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EĞİTİM VİZYONUN TEMEL AMACI</dc:title>
  <dc:creator>Mesut</dc:creator>
  <cp:lastModifiedBy>mustafa seran</cp:lastModifiedBy>
  <cp:revision>56</cp:revision>
  <dcterms:created xsi:type="dcterms:W3CDTF">2019-02-05T07:07:15Z</dcterms:created>
  <dcterms:modified xsi:type="dcterms:W3CDTF">2019-02-06T11:57:22Z</dcterms:modified>
</cp:coreProperties>
</file>